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1" r:id="rId1"/>
  </p:sldMasterIdLst>
  <p:notesMasterIdLst>
    <p:notesMasterId r:id="rId50"/>
  </p:notesMasterIdLst>
  <p:sldIdLst>
    <p:sldId id="256" r:id="rId2"/>
    <p:sldId id="315" r:id="rId3"/>
    <p:sldId id="306" r:id="rId4"/>
    <p:sldId id="258" r:id="rId5"/>
    <p:sldId id="280" r:id="rId6"/>
    <p:sldId id="281" r:id="rId7"/>
    <p:sldId id="283" r:id="rId8"/>
    <p:sldId id="314" r:id="rId9"/>
    <p:sldId id="263" r:id="rId10"/>
    <p:sldId id="273" r:id="rId11"/>
    <p:sldId id="284" r:id="rId12"/>
    <p:sldId id="301" r:id="rId13"/>
    <p:sldId id="279" r:id="rId14"/>
    <p:sldId id="285" r:id="rId15"/>
    <p:sldId id="265" r:id="rId16"/>
    <p:sldId id="309" r:id="rId17"/>
    <p:sldId id="317" r:id="rId18"/>
    <p:sldId id="319" r:id="rId19"/>
    <p:sldId id="318" r:id="rId20"/>
    <p:sldId id="316" r:id="rId21"/>
    <p:sldId id="321" r:id="rId22"/>
    <p:sldId id="322" r:id="rId23"/>
    <p:sldId id="324" r:id="rId24"/>
    <p:sldId id="303" r:id="rId25"/>
    <p:sldId id="267" r:id="rId26"/>
    <p:sldId id="310" r:id="rId27"/>
    <p:sldId id="323" r:id="rId28"/>
    <p:sldId id="325" r:id="rId29"/>
    <p:sldId id="328" r:id="rId30"/>
    <p:sldId id="326" r:id="rId31"/>
    <p:sldId id="327" r:id="rId32"/>
    <p:sldId id="331" r:id="rId33"/>
    <p:sldId id="334" r:id="rId34"/>
    <p:sldId id="333" r:id="rId35"/>
    <p:sldId id="335" r:id="rId36"/>
    <p:sldId id="329" r:id="rId37"/>
    <p:sldId id="340" r:id="rId38"/>
    <p:sldId id="341" r:id="rId39"/>
    <p:sldId id="342" r:id="rId40"/>
    <p:sldId id="343" r:id="rId41"/>
    <p:sldId id="330" r:id="rId42"/>
    <p:sldId id="344" r:id="rId43"/>
    <p:sldId id="337" r:id="rId44"/>
    <p:sldId id="313" r:id="rId45"/>
    <p:sldId id="332" r:id="rId46"/>
    <p:sldId id="296" r:id="rId47"/>
    <p:sldId id="295" r:id="rId48"/>
    <p:sldId id="297"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2880" userDrawn="1">
          <p15:clr>
            <a:srgbClr val="A4A3A4"/>
          </p15:clr>
        </p15:guide>
        <p15:guide id="3" pos="477" userDrawn="1">
          <p15:clr>
            <a:srgbClr val="A4A3A4"/>
          </p15:clr>
        </p15:guide>
        <p15:guide id="4" orient="horz" pos="1152" userDrawn="1">
          <p15:clr>
            <a:srgbClr val="A4A3A4"/>
          </p15:clr>
        </p15:guide>
        <p15:guide id="5" pos="4874" userDrawn="1">
          <p15:clr>
            <a:srgbClr val="A4A3A4"/>
          </p15:clr>
        </p15:guide>
        <p15:guide id="6" pos="4114" userDrawn="1">
          <p15:clr>
            <a:srgbClr val="A4A3A4"/>
          </p15:clr>
        </p15:guide>
        <p15:guide id="7" pos="55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147"/>
    <a:srgbClr val="262626"/>
    <a:srgbClr val="003CA3"/>
    <a:srgbClr val="E84C22"/>
    <a:srgbClr val="FFF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5"/>
    <p:restoredTop sz="81651"/>
  </p:normalViewPr>
  <p:slideViewPr>
    <p:cSldViewPr snapToObjects="1">
      <p:cViewPr>
        <p:scale>
          <a:sx n="79" d="100"/>
          <a:sy n="79" d="100"/>
        </p:scale>
        <p:origin x="2312" y="352"/>
      </p:cViewPr>
      <p:guideLst>
        <p:guide orient="horz" pos="2592"/>
        <p:guide pos="2880"/>
        <p:guide pos="477"/>
        <p:guide orient="horz" pos="1152"/>
        <p:guide pos="4874"/>
        <p:guide pos="4114"/>
        <p:guide pos="55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A78670-6374-B44F-B130-E277A803FFA4}" type="doc">
      <dgm:prSet loTypeId="urn:microsoft.com/office/officeart/2005/8/layout/hierarchy3" loCatId="" qsTypeId="urn:microsoft.com/office/officeart/2005/8/quickstyle/simple4" qsCatId="simple" csTypeId="urn:microsoft.com/office/officeart/2005/8/colors/accent0_3" csCatId="mainScheme" phldr="1"/>
      <dgm:spPr/>
      <dgm:t>
        <a:bodyPr/>
        <a:lstStyle/>
        <a:p>
          <a:endParaRPr lang="en-US"/>
        </a:p>
      </dgm:t>
    </dgm:pt>
    <dgm:pt modelId="{884889FD-868F-124A-8528-0E5CC206B4AE}">
      <dgm:prSet phldrT="[Text]"/>
      <dgm:spPr>
        <a:solidFill>
          <a:srgbClr val="FFD147"/>
        </a:solidFill>
        <a:effectLst/>
      </dgm:spPr>
      <dgm:t>
        <a:bodyPr/>
        <a:lstStyle/>
        <a:p>
          <a:r>
            <a:rPr lang="en-US" dirty="0" smtClean="0">
              <a:solidFill>
                <a:schemeClr val="bg1"/>
              </a:solidFill>
            </a:rPr>
            <a:t>Positive</a:t>
          </a:r>
          <a:endParaRPr lang="en-US" dirty="0">
            <a:solidFill>
              <a:schemeClr val="bg1"/>
            </a:solidFill>
          </a:endParaRPr>
        </a:p>
      </dgm:t>
    </dgm:pt>
    <dgm:pt modelId="{6C7F6A00-6509-F746-922E-7B3585674FB0}" type="parTrans" cxnId="{8903E893-C69A-5C48-B556-2315AB30E1BA}">
      <dgm:prSet/>
      <dgm:spPr/>
      <dgm:t>
        <a:bodyPr/>
        <a:lstStyle/>
        <a:p>
          <a:endParaRPr lang="en-US"/>
        </a:p>
      </dgm:t>
    </dgm:pt>
    <dgm:pt modelId="{8584BBF5-7B01-CD4F-A894-2C04517B4D4F}" type="sibTrans" cxnId="{8903E893-C69A-5C48-B556-2315AB30E1BA}">
      <dgm:prSet/>
      <dgm:spPr/>
      <dgm:t>
        <a:bodyPr/>
        <a:lstStyle/>
        <a:p>
          <a:endParaRPr lang="en-US"/>
        </a:p>
      </dgm:t>
    </dgm:pt>
    <dgm:pt modelId="{9B15D879-E673-E148-B24B-70A319FEB431}">
      <dgm:prSet phldrT="[Text]"/>
      <dgm:spPr>
        <a:solidFill>
          <a:schemeClr val="bg1">
            <a:alpha val="90000"/>
          </a:schemeClr>
        </a:solidFill>
        <a:ln>
          <a:solidFill>
            <a:schemeClr val="accent5">
              <a:lumMod val="60000"/>
              <a:lumOff val="40000"/>
            </a:schemeClr>
          </a:solidFill>
        </a:ln>
      </dgm:spPr>
      <dgm:t>
        <a:bodyPr/>
        <a:lstStyle/>
        <a:p>
          <a:r>
            <a:rPr lang="en-US" dirty="0" smtClean="0">
              <a:solidFill>
                <a:schemeClr val="tx1"/>
              </a:solidFill>
            </a:rPr>
            <a:t>Acquisition</a:t>
          </a:r>
          <a:endParaRPr lang="en-US" dirty="0">
            <a:solidFill>
              <a:schemeClr val="tx1"/>
            </a:solidFill>
          </a:endParaRPr>
        </a:p>
      </dgm:t>
    </dgm:pt>
    <dgm:pt modelId="{9031A634-C4F5-7942-8902-23BF1BC6D8E5}" type="parTrans" cxnId="{EFC9B63A-A939-E143-A051-486C19D7EEBE}">
      <dgm:prSet/>
      <dgm:spPr>
        <a:ln w="38100">
          <a:solidFill>
            <a:schemeClr val="accent5">
              <a:lumMod val="60000"/>
              <a:lumOff val="40000"/>
            </a:schemeClr>
          </a:solidFill>
        </a:ln>
      </dgm:spPr>
      <dgm:t>
        <a:bodyPr/>
        <a:lstStyle/>
        <a:p>
          <a:endParaRPr lang="en-US"/>
        </a:p>
      </dgm:t>
    </dgm:pt>
    <dgm:pt modelId="{CD0D7DE1-3728-0147-AD1E-26C7DD2596D8}" type="sibTrans" cxnId="{EFC9B63A-A939-E143-A051-486C19D7EEBE}">
      <dgm:prSet/>
      <dgm:spPr/>
      <dgm:t>
        <a:bodyPr/>
        <a:lstStyle/>
        <a:p>
          <a:endParaRPr lang="en-US"/>
        </a:p>
      </dgm:t>
    </dgm:pt>
    <dgm:pt modelId="{46D4694C-1306-074C-9199-4779FB5043ED}">
      <dgm:prSet phldrT="[Text]"/>
      <dgm:spPr>
        <a:solidFill>
          <a:schemeClr val="bg1">
            <a:alpha val="90000"/>
          </a:schemeClr>
        </a:solidFill>
        <a:ln>
          <a:solidFill>
            <a:schemeClr val="accent5">
              <a:lumMod val="60000"/>
              <a:lumOff val="40000"/>
            </a:schemeClr>
          </a:solidFill>
        </a:ln>
      </dgm:spPr>
      <dgm:t>
        <a:bodyPr/>
        <a:lstStyle/>
        <a:p>
          <a:r>
            <a:rPr lang="en-US" dirty="0" smtClean="0">
              <a:solidFill>
                <a:schemeClr val="tx1"/>
              </a:solidFill>
            </a:rPr>
            <a:t>IPO</a:t>
          </a:r>
          <a:endParaRPr lang="en-US" dirty="0">
            <a:solidFill>
              <a:schemeClr val="tx1"/>
            </a:solidFill>
          </a:endParaRPr>
        </a:p>
      </dgm:t>
    </dgm:pt>
    <dgm:pt modelId="{A6209AFE-B399-564D-976B-AD32786C27AE}" type="parTrans" cxnId="{78B9AE1B-2B22-B04C-AF19-FD63DCA6714D}">
      <dgm:prSet/>
      <dgm:spPr>
        <a:solidFill>
          <a:schemeClr val="accent5">
            <a:lumMod val="60000"/>
            <a:lumOff val="40000"/>
          </a:schemeClr>
        </a:solidFill>
        <a:ln w="38100">
          <a:solidFill>
            <a:schemeClr val="accent5">
              <a:lumMod val="60000"/>
              <a:lumOff val="40000"/>
            </a:schemeClr>
          </a:solidFill>
        </a:ln>
      </dgm:spPr>
      <dgm:t>
        <a:bodyPr/>
        <a:lstStyle/>
        <a:p>
          <a:endParaRPr lang="en-US"/>
        </a:p>
      </dgm:t>
    </dgm:pt>
    <dgm:pt modelId="{9139EB73-A9BE-E44D-A711-94713152B23A}" type="sibTrans" cxnId="{78B9AE1B-2B22-B04C-AF19-FD63DCA6714D}">
      <dgm:prSet/>
      <dgm:spPr/>
      <dgm:t>
        <a:bodyPr/>
        <a:lstStyle/>
        <a:p>
          <a:endParaRPr lang="en-US"/>
        </a:p>
      </dgm:t>
    </dgm:pt>
    <dgm:pt modelId="{868E1998-B104-F345-BFB0-0BAC1EBAB20D}">
      <dgm:prSet phldrT="[Text]"/>
      <dgm:spPr>
        <a:solidFill>
          <a:srgbClr val="262626"/>
        </a:solidFill>
        <a:effectLst/>
      </dgm:spPr>
      <dgm:t>
        <a:bodyPr/>
        <a:lstStyle/>
        <a:p>
          <a:r>
            <a:rPr lang="en-US" dirty="0" smtClean="0"/>
            <a:t>Negative</a:t>
          </a:r>
          <a:endParaRPr lang="en-US" dirty="0"/>
        </a:p>
      </dgm:t>
    </dgm:pt>
    <dgm:pt modelId="{ACDFBEBB-F28D-ED4D-AAF4-DE9115267276}" type="parTrans" cxnId="{925680D2-E1FA-F74A-B696-AAD639638439}">
      <dgm:prSet/>
      <dgm:spPr/>
      <dgm:t>
        <a:bodyPr/>
        <a:lstStyle/>
        <a:p>
          <a:endParaRPr lang="en-US"/>
        </a:p>
      </dgm:t>
    </dgm:pt>
    <dgm:pt modelId="{9F204DCE-4575-E14E-AA73-19B4F99EA099}" type="sibTrans" cxnId="{925680D2-E1FA-F74A-B696-AAD639638439}">
      <dgm:prSet/>
      <dgm:spPr/>
      <dgm:t>
        <a:bodyPr/>
        <a:lstStyle/>
        <a:p>
          <a:endParaRPr lang="en-US"/>
        </a:p>
      </dgm:t>
    </dgm:pt>
    <dgm:pt modelId="{3042F277-8FEA-DB4E-9F5D-23A268B664DD}">
      <dgm:prSet phldrT="[Text]"/>
      <dgm:spPr>
        <a:solidFill>
          <a:schemeClr val="bg1">
            <a:alpha val="90000"/>
          </a:schemeClr>
        </a:solidFill>
        <a:ln>
          <a:solidFill>
            <a:srgbClr val="262626"/>
          </a:solidFill>
        </a:ln>
      </dgm:spPr>
      <dgm:t>
        <a:bodyPr/>
        <a:lstStyle/>
        <a:p>
          <a:r>
            <a:rPr lang="en-US" dirty="0" smtClean="0">
              <a:solidFill>
                <a:schemeClr val="tx1"/>
              </a:solidFill>
            </a:rPr>
            <a:t>Operating</a:t>
          </a:r>
          <a:endParaRPr lang="en-US" dirty="0">
            <a:solidFill>
              <a:schemeClr val="tx1"/>
            </a:solidFill>
          </a:endParaRPr>
        </a:p>
      </dgm:t>
    </dgm:pt>
    <dgm:pt modelId="{C95053D4-C8C8-1B46-B546-A757163E7D0A}" type="parTrans" cxnId="{62E37D56-27DA-1241-81D9-3D148FBFB91B}">
      <dgm:prSet/>
      <dgm:spPr>
        <a:ln w="38100">
          <a:solidFill>
            <a:srgbClr val="262626"/>
          </a:solidFill>
        </a:ln>
      </dgm:spPr>
      <dgm:t>
        <a:bodyPr/>
        <a:lstStyle/>
        <a:p>
          <a:endParaRPr lang="en-US"/>
        </a:p>
      </dgm:t>
    </dgm:pt>
    <dgm:pt modelId="{FA096DD3-5540-B54F-8BE1-94444A979580}" type="sibTrans" cxnId="{62E37D56-27DA-1241-81D9-3D148FBFB91B}">
      <dgm:prSet/>
      <dgm:spPr/>
      <dgm:t>
        <a:bodyPr/>
        <a:lstStyle/>
        <a:p>
          <a:endParaRPr lang="en-US"/>
        </a:p>
      </dgm:t>
    </dgm:pt>
    <dgm:pt modelId="{B29F9336-5A1D-0E4F-A5B2-94260CC6EA40}">
      <dgm:prSet phldrT="[Text]"/>
      <dgm:spPr>
        <a:solidFill>
          <a:schemeClr val="bg1">
            <a:alpha val="90000"/>
          </a:schemeClr>
        </a:solidFill>
        <a:ln>
          <a:solidFill>
            <a:srgbClr val="262626"/>
          </a:solidFill>
        </a:ln>
      </dgm:spPr>
      <dgm:t>
        <a:bodyPr/>
        <a:lstStyle/>
        <a:p>
          <a:r>
            <a:rPr lang="en-US" dirty="0" smtClean="0">
              <a:solidFill>
                <a:schemeClr val="tx1"/>
              </a:solidFill>
            </a:rPr>
            <a:t>Closure</a:t>
          </a:r>
          <a:endParaRPr lang="en-US" dirty="0">
            <a:solidFill>
              <a:schemeClr val="tx1"/>
            </a:solidFill>
          </a:endParaRPr>
        </a:p>
      </dgm:t>
    </dgm:pt>
    <dgm:pt modelId="{76EB78EA-5BA0-FC44-BA87-44A105625894}" type="parTrans" cxnId="{C08CCD8E-EC98-3A4A-81C1-388457C10778}">
      <dgm:prSet/>
      <dgm:spPr>
        <a:solidFill>
          <a:srgbClr val="262626"/>
        </a:solidFill>
        <a:ln w="38100">
          <a:solidFill>
            <a:srgbClr val="262626"/>
          </a:solidFill>
        </a:ln>
      </dgm:spPr>
      <dgm:t>
        <a:bodyPr/>
        <a:lstStyle/>
        <a:p>
          <a:endParaRPr lang="en-US"/>
        </a:p>
      </dgm:t>
    </dgm:pt>
    <dgm:pt modelId="{2BDC2487-F794-BF46-857D-782B6D01CD0D}" type="sibTrans" cxnId="{C08CCD8E-EC98-3A4A-81C1-388457C10778}">
      <dgm:prSet/>
      <dgm:spPr/>
      <dgm:t>
        <a:bodyPr/>
        <a:lstStyle/>
        <a:p>
          <a:endParaRPr lang="en-US"/>
        </a:p>
      </dgm:t>
    </dgm:pt>
    <dgm:pt modelId="{F94E3FCA-D73E-F045-93AE-A6444CE8D19B}" type="pres">
      <dgm:prSet presAssocID="{6BA78670-6374-B44F-B130-E277A803FFA4}" presName="diagram" presStyleCnt="0">
        <dgm:presLayoutVars>
          <dgm:chPref val="1"/>
          <dgm:dir/>
          <dgm:animOne val="branch"/>
          <dgm:animLvl val="lvl"/>
          <dgm:resizeHandles/>
        </dgm:presLayoutVars>
      </dgm:prSet>
      <dgm:spPr/>
      <dgm:t>
        <a:bodyPr/>
        <a:lstStyle/>
        <a:p>
          <a:endParaRPr lang="en-US"/>
        </a:p>
      </dgm:t>
    </dgm:pt>
    <dgm:pt modelId="{2C476A3D-5300-AE4B-AE22-D5AF726EA28B}" type="pres">
      <dgm:prSet presAssocID="{884889FD-868F-124A-8528-0E5CC206B4AE}" presName="root" presStyleCnt="0"/>
      <dgm:spPr/>
    </dgm:pt>
    <dgm:pt modelId="{63AF41C7-A5E5-A44E-B675-169029EA5087}" type="pres">
      <dgm:prSet presAssocID="{884889FD-868F-124A-8528-0E5CC206B4AE}" presName="rootComposite" presStyleCnt="0"/>
      <dgm:spPr/>
    </dgm:pt>
    <dgm:pt modelId="{406561E5-CD42-6E46-BCE8-CECAA3B073B0}" type="pres">
      <dgm:prSet presAssocID="{884889FD-868F-124A-8528-0E5CC206B4AE}" presName="rootText" presStyleLbl="node1" presStyleIdx="0" presStyleCnt="2" custScaleX="147627"/>
      <dgm:spPr/>
      <dgm:t>
        <a:bodyPr/>
        <a:lstStyle/>
        <a:p>
          <a:endParaRPr lang="en-US"/>
        </a:p>
      </dgm:t>
    </dgm:pt>
    <dgm:pt modelId="{E1E705CB-78E3-C04B-B0BA-B748EE857F0C}" type="pres">
      <dgm:prSet presAssocID="{884889FD-868F-124A-8528-0E5CC206B4AE}" presName="rootConnector" presStyleLbl="node1" presStyleIdx="0" presStyleCnt="2"/>
      <dgm:spPr/>
      <dgm:t>
        <a:bodyPr/>
        <a:lstStyle/>
        <a:p>
          <a:endParaRPr lang="en-US"/>
        </a:p>
      </dgm:t>
    </dgm:pt>
    <dgm:pt modelId="{F020411E-DBCB-C64A-9399-78116FF3AD47}" type="pres">
      <dgm:prSet presAssocID="{884889FD-868F-124A-8528-0E5CC206B4AE}" presName="childShape" presStyleCnt="0"/>
      <dgm:spPr/>
    </dgm:pt>
    <dgm:pt modelId="{0E19D1FC-5B61-D344-A5C2-6D14709673D7}" type="pres">
      <dgm:prSet presAssocID="{9031A634-C4F5-7942-8902-23BF1BC6D8E5}" presName="Name13" presStyleLbl="parChTrans1D2" presStyleIdx="0" presStyleCnt="4"/>
      <dgm:spPr/>
      <dgm:t>
        <a:bodyPr/>
        <a:lstStyle/>
        <a:p>
          <a:endParaRPr lang="en-US"/>
        </a:p>
      </dgm:t>
    </dgm:pt>
    <dgm:pt modelId="{9CF0B1AC-5DC8-D746-8835-6F7E082BC7DA}" type="pres">
      <dgm:prSet presAssocID="{9B15D879-E673-E148-B24B-70A319FEB431}" presName="childText" presStyleLbl="bgAcc1" presStyleIdx="0" presStyleCnt="4">
        <dgm:presLayoutVars>
          <dgm:bulletEnabled val="1"/>
        </dgm:presLayoutVars>
      </dgm:prSet>
      <dgm:spPr/>
      <dgm:t>
        <a:bodyPr/>
        <a:lstStyle/>
        <a:p>
          <a:endParaRPr lang="en-US"/>
        </a:p>
      </dgm:t>
    </dgm:pt>
    <dgm:pt modelId="{5ED74E0A-0F80-6D46-89E1-0DBEBBB6C54A}" type="pres">
      <dgm:prSet presAssocID="{A6209AFE-B399-564D-976B-AD32786C27AE}" presName="Name13" presStyleLbl="parChTrans1D2" presStyleIdx="1" presStyleCnt="4"/>
      <dgm:spPr/>
      <dgm:t>
        <a:bodyPr/>
        <a:lstStyle/>
        <a:p>
          <a:endParaRPr lang="en-US"/>
        </a:p>
      </dgm:t>
    </dgm:pt>
    <dgm:pt modelId="{9344AB63-C69C-244E-BB0D-69304BEC0C72}" type="pres">
      <dgm:prSet presAssocID="{46D4694C-1306-074C-9199-4779FB5043ED}" presName="childText" presStyleLbl="bgAcc1" presStyleIdx="1" presStyleCnt="4">
        <dgm:presLayoutVars>
          <dgm:bulletEnabled val="1"/>
        </dgm:presLayoutVars>
      </dgm:prSet>
      <dgm:spPr/>
      <dgm:t>
        <a:bodyPr/>
        <a:lstStyle/>
        <a:p>
          <a:endParaRPr lang="en-US"/>
        </a:p>
      </dgm:t>
    </dgm:pt>
    <dgm:pt modelId="{01F50395-9274-6C41-83B2-4FABF0F9028F}" type="pres">
      <dgm:prSet presAssocID="{868E1998-B104-F345-BFB0-0BAC1EBAB20D}" presName="root" presStyleCnt="0"/>
      <dgm:spPr/>
    </dgm:pt>
    <dgm:pt modelId="{BB09BAE7-76A6-BC48-AAD0-EF1E7C9E11F8}" type="pres">
      <dgm:prSet presAssocID="{868E1998-B104-F345-BFB0-0BAC1EBAB20D}" presName="rootComposite" presStyleCnt="0"/>
      <dgm:spPr/>
    </dgm:pt>
    <dgm:pt modelId="{B52B580D-68C1-8348-9DF7-A5FCF6C11F1A}" type="pres">
      <dgm:prSet presAssocID="{868E1998-B104-F345-BFB0-0BAC1EBAB20D}" presName="rootText" presStyleLbl="node1" presStyleIdx="1" presStyleCnt="2" custScaleX="147627"/>
      <dgm:spPr/>
      <dgm:t>
        <a:bodyPr/>
        <a:lstStyle/>
        <a:p>
          <a:endParaRPr lang="en-US"/>
        </a:p>
      </dgm:t>
    </dgm:pt>
    <dgm:pt modelId="{27C03D83-D0EE-DC4F-AC35-5907635B0073}" type="pres">
      <dgm:prSet presAssocID="{868E1998-B104-F345-BFB0-0BAC1EBAB20D}" presName="rootConnector" presStyleLbl="node1" presStyleIdx="1" presStyleCnt="2"/>
      <dgm:spPr/>
      <dgm:t>
        <a:bodyPr/>
        <a:lstStyle/>
        <a:p>
          <a:endParaRPr lang="en-US"/>
        </a:p>
      </dgm:t>
    </dgm:pt>
    <dgm:pt modelId="{56F41A1D-89C9-234D-9614-13F53B6CC62A}" type="pres">
      <dgm:prSet presAssocID="{868E1998-B104-F345-BFB0-0BAC1EBAB20D}" presName="childShape" presStyleCnt="0"/>
      <dgm:spPr/>
    </dgm:pt>
    <dgm:pt modelId="{97EF7F44-2DD0-9E46-B2A4-50F37BA47E94}" type="pres">
      <dgm:prSet presAssocID="{C95053D4-C8C8-1B46-B546-A757163E7D0A}" presName="Name13" presStyleLbl="parChTrans1D2" presStyleIdx="2" presStyleCnt="4"/>
      <dgm:spPr/>
      <dgm:t>
        <a:bodyPr/>
        <a:lstStyle/>
        <a:p>
          <a:endParaRPr lang="en-US"/>
        </a:p>
      </dgm:t>
    </dgm:pt>
    <dgm:pt modelId="{91753B08-85D6-6B46-8BF0-DB420DB57140}" type="pres">
      <dgm:prSet presAssocID="{3042F277-8FEA-DB4E-9F5D-23A268B664DD}" presName="childText" presStyleLbl="bgAcc1" presStyleIdx="2" presStyleCnt="4">
        <dgm:presLayoutVars>
          <dgm:bulletEnabled val="1"/>
        </dgm:presLayoutVars>
      </dgm:prSet>
      <dgm:spPr/>
      <dgm:t>
        <a:bodyPr/>
        <a:lstStyle/>
        <a:p>
          <a:endParaRPr lang="en-US"/>
        </a:p>
      </dgm:t>
    </dgm:pt>
    <dgm:pt modelId="{FA6B4CD6-5425-AD42-B43C-E70EF106B08E}" type="pres">
      <dgm:prSet presAssocID="{76EB78EA-5BA0-FC44-BA87-44A105625894}" presName="Name13" presStyleLbl="parChTrans1D2" presStyleIdx="3" presStyleCnt="4"/>
      <dgm:spPr/>
      <dgm:t>
        <a:bodyPr/>
        <a:lstStyle/>
        <a:p>
          <a:endParaRPr lang="en-US"/>
        </a:p>
      </dgm:t>
    </dgm:pt>
    <dgm:pt modelId="{8DD504EA-D086-944E-961C-D47DE9CC43BA}" type="pres">
      <dgm:prSet presAssocID="{B29F9336-5A1D-0E4F-A5B2-94260CC6EA40}" presName="childText" presStyleLbl="bgAcc1" presStyleIdx="3" presStyleCnt="4">
        <dgm:presLayoutVars>
          <dgm:bulletEnabled val="1"/>
        </dgm:presLayoutVars>
      </dgm:prSet>
      <dgm:spPr/>
      <dgm:t>
        <a:bodyPr/>
        <a:lstStyle/>
        <a:p>
          <a:endParaRPr lang="en-US"/>
        </a:p>
      </dgm:t>
    </dgm:pt>
  </dgm:ptLst>
  <dgm:cxnLst>
    <dgm:cxn modelId="{A1DAD23E-2159-9748-8594-98E1DD8EB00E}" type="presOf" srcId="{884889FD-868F-124A-8528-0E5CC206B4AE}" destId="{E1E705CB-78E3-C04B-B0BA-B748EE857F0C}" srcOrd="1" destOrd="0" presId="urn:microsoft.com/office/officeart/2005/8/layout/hierarchy3"/>
    <dgm:cxn modelId="{ABCC1729-86C6-D54A-91C6-743063A2688C}" type="presOf" srcId="{3042F277-8FEA-DB4E-9F5D-23A268B664DD}" destId="{91753B08-85D6-6B46-8BF0-DB420DB57140}" srcOrd="0" destOrd="0" presId="urn:microsoft.com/office/officeart/2005/8/layout/hierarchy3"/>
    <dgm:cxn modelId="{C08CCD8E-EC98-3A4A-81C1-388457C10778}" srcId="{868E1998-B104-F345-BFB0-0BAC1EBAB20D}" destId="{B29F9336-5A1D-0E4F-A5B2-94260CC6EA40}" srcOrd="1" destOrd="0" parTransId="{76EB78EA-5BA0-FC44-BA87-44A105625894}" sibTransId="{2BDC2487-F794-BF46-857D-782B6D01CD0D}"/>
    <dgm:cxn modelId="{62E37D56-27DA-1241-81D9-3D148FBFB91B}" srcId="{868E1998-B104-F345-BFB0-0BAC1EBAB20D}" destId="{3042F277-8FEA-DB4E-9F5D-23A268B664DD}" srcOrd="0" destOrd="0" parTransId="{C95053D4-C8C8-1B46-B546-A757163E7D0A}" sibTransId="{FA096DD3-5540-B54F-8BE1-94444A979580}"/>
    <dgm:cxn modelId="{EFC9B63A-A939-E143-A051-486C19D7EEBE}" srcId="{884889FD-868F-124A-8528-0E5CC206B4AE}" destId="{9B15D879-E673-E148-B24B-70A319FEB431}" srcOrd="0" destOrd="0" parTransId="{9031A634-C4F5-7942-8902-23BF1BC6D8E5}" sibTransId="{CD0D7DE1-3728-0147-AD1E-26C7DD2596D8}"/>
    <dgm:cxn modelId="{3D870ABD-2246-9A45-81AE-5A5FB655E1F3}" type="presOf" srcId="{6BA78670-6374-B44F-B130-E277A803FFA4}" destId="{F94E3FCA-D73E-F045-93AE-A6444CE8D19B}" srcOrd="0" destOrd="0" presId="urn:microsoft.com/office/officeart/2005/8/layout/hierarchy3"/>
    <dgm:cxn modelId="{C3731953-CF80-FE4E-89ED-3E1302DB0467}" type="presOf" srcId="{9B15D879-E673-E148-B24B-70A319FEB431}" destId="{9CF0B1AC-5DC8-D746-8835-6F7E082BC7DA}" srcOrd="0" destOrd="0" presId="urn:microsoft.com/office/officeart/2005/8/layout/hierarchy3"/>
    <dgm:cxn modelId="{0E2C0B61-E134-054C-919C-4AF0B7DC942E}" type="presOf" srcId="{884889FD-868F-124A-8528-0E5CC206B4AE}" destId="{406561E5-CD42-6E46-BCE8-CECAA3B073B0}" srcOrd="0" destOrd="0" presId="urn:microsoft.com/office/officeart/2005/8/layout/hierarchy3"/>
    <dgm:cxn modelId="{3FD6FDA4-DC9F-DC46-938D-9BA68784C13A}" type="presOf" srcId="{868E1998-B104-F345-BFB0-0BAC1EBAB20D}" destId="{27C03D83-D0EE-DC4F-AC35-5907635B0073}" srcOrd="1" destOrd="0" presId="urn:microsoft.com/office/officeart/2005/8/layout/hierarchy3"/>
    <dgm:cxn modelId="{6A664DDC-904F-7543-BCD8-98C4D296C7EF}" type="presOf" srcId="{46D4694C-1306-074C-9199-4779FB5043ED}" destId="{9344AB63-C69C-244E-BB0D-69304BEC0C72}" srcOrd="0" destOrd="0" presId="urn:microsoft.com/office/officeart/2005/8/layout/hierarchy3"/>
    <dgm:cxn modelId="{F7A6E5ED-EA75-D04E-B593-F473AF731F73}" type="presOf" srcId="{B29F9336-5A1D-0E4F-A5B2-94260CC6EA40}" destId="{8DD504EA-D086-944E-961C-D47DE9CC43BA}" srcOrd="0" destOrd="0" presId="urn:microsoft.com/office/officeart/2005/8/layout/hierarchy3"/>
    <dgm:cxn modelId="{8903E893-C69A-5C48-B556-2315AB30E1BA}" srcId="{6BA78670-6374-B44F-B130-E277A803FFA4}" destId="{884889FD-868F-124A-8528-0E5CC206B4AE}" srcOrd="0" destOrd="0" parTransId="{6C7F6A00-6509-F746-922E-7B3585674FB0}" sibTransId="{8584BBF5-7B01-CD4F-A894-2C04517B4D4F}"/>
    <dgm:cxn modelId="{78B9AE1B-2B22-B04C-AF19-FD63DCA6714D}" srcId="{884889FD-868F-124A-8528-0E5CC206B4AE}" destId="{46D4694C-1306-074C-9199-4779FB5043ED}" srcOrd="1" destOrd="0" parTransId="{A6209AFE-B399-564D-976B-AD32786C27AE}" sibTransId="{9139EB73-A9BE-E44D-A711-94713152B23A}"/>
    <dgm:cxn modelId="{696B287F-E039-3B4B-9121-D19CF2ED04F4}" type="presOf" srcId="{868E1998-B104-F345-BFB0-0BAC1EBAB20D}" destId="{B52B580D-68C1-8348-9DF7-A5FCF6C11F1A}" srcOrd="0" destOrd="0" presId="urn:microsoft.com/office/officeart/2005/8/layout/hierarchy3"/>
    <dgm:cxn modelId="{DEC915DC-89A9-344B-9625-ABC1337287EC}" type="presOf" srcId="{A6209AFE-B399-564D-976B-AD32786C27AE}" destId="{5ED74E0A-0F80-6D46-89E1-0DBEBBB6C54A}" srcOrd="0" destOrd="0" presId="urn:microsoft.com/office/officeart/2005/8/layout/hierarchy3"/>
    <dgm:cxn modelId="{4402DCE5-B3DF-5846-BE75-F945F5ACBA58}" type="presOf" srcId="{C95053D4-C8C8-1B46-B546-A757163E7D0A}" destId="{97EF7F44-2DD0-9E46-B2A4-50F37BA47E94}" srcOrd="0" destOrd="0" presId="urn:microsoft.com/office/officeart/2005/8/layout/hierarchy3"/>
    <dgm:cxn modelId="{3AC737C1-DB1F-0D4E-933C-769F7E51EC88}" type="presOf" srcId="{9031A634-C4F5-7942-8902-23BF1BC6D8E5}" destId="{0E19D1FC-5B61-D344-A5C2-6D14709673D7}" srcOrd="0" destOrd="0" presId="urn:microsoft.com/office/officeart/2005/8/layout/hierarchy3"/>
    <dgm:cxn modelId="{925680D2-E1FA-F74A-B696-AAD639638439}" srcId="{6BA78670-6374-B44F-B130-E277A803FFA4}" destId="{868E1998-B104-F345-BFB0-0BAC1EBAB20D}" srcOrd="1" destOrd="0" parTransId="{ACDFBEBB-F28D-ED4D-AAF4-DE9115267276}" sibTransId="{9F204DCE-4575-E14E-AA73-19B4F99EA099}"/>
    <dgm:cxn modelId="{8DFCE86C-0602-B544-9585-2E42B0E44961}" type="presOf" srcId="{76EB78EA-5BA0-FC44-BA87-44A105625894}" destId="{FA6B4CD6-5425-AD42-B43C-E70EF106B08E}" srcOrd="0" destOrd="0" presId="urn:microsoft.com/office/officeart/2005/8/layout/hierarchy3"/>
    <dgm:cxn modelId="{E647DB85-41BB-3948-B215-F2BF2E13BAEB}" type="presParOf" srcId="{F94E3FCA-D73E-F045-93AE-A6444CE8D19B}" destId="{2C476A3D-5300-AE4B-AE22-D5AF726EA28B}" srcOrd="0" destOrd="0" presId="urn:microsoft.com/office/officeart/2005/8/layout/hierarchy3"/>
    <dgm:cxn modelId="{0A9A89D5-5D1E-BF4C-98B0-7D7F154CD6C7}" type="presParOf" srcId="{2C476A3D-5300-AE4B-AE22-D5AF726EA28B}" destId="{63AF41C7-A5E5-A44E-B675-169029EA5087}" srcOrd="0" destOrd="0" presId="urn:microsoft.com/office/officeart/2005/8/layout/hierarchy3"/>
    <dgm:cxn modelId="{7CDB2EB3-BE07-204D-8B56-0027C496E461}" type="presParOf" srcId="{63AF41C7-A5E5-A44E-B675-169029EA5087}" destId="{406561E5-CD42-6E46-BCE8-CECAA3B073B0}" srcOrd="0" destOrd="0" presId="urn:microsoft.com/office/officeart/2005/8/layout/hierarchy3"/>
    <dgm:cxn modelId="{B7AF3D28-7E7B-8649-B10E-D1C8D4431273}" type="presParOf" srcId="{63AF41C7-A5E5-A44E-B675-169029EA5087}" destId="{E1E705CB-78E3-C04B-B0BA-B748EE857F0C}" srcOrd="1" destOrd="0" presId="urn:microsoft.com/office/officeart/2005/8/layout/hierarchy3"/>
    <dgm:cxn modelId="{22577719-0088-8D4E-9D01-2E6CBB387B8C}" type="presParOf" srcId="{2C476A3D-5300-AE4B-AE22-D5AF726EA28B}" destId="{F020411E-DBCB-C64A-9399-78116FF3AD47}" srcOrd="1" destOrd="0" presId="urn:microsoft.com/office/officeart/2005/8/layout/hierarchy3"/>
    <dgm:cxn modelId="{4A685D16-BC42-5440-8E70-D97CA6022D71}" type="presParOf" srcId="{F020411E-DBCB-C64A-9399-78116FF3AD47}" destId="{0E19D1FC-5B61-D344-A5C2-6D14709673D7}" srcOrd="0" destOrd="0" presId="urn:microsoft.com/office/officeart/2005/8/layout/hierarchy3"/>
    <dgm:cxn modelId="{4DA81CC0-95A1-DD43-8976-B2809D7CD698}" type="presParOf" srcId="{F020411E-DBCB-C64A-9399-78116FF3AD47}" destId="{9CF0B1AC-5DC8-D746-8835-6F7E082BC7DA}" srcOrd="1" destOrd="0" presId="urn:microsoft.com/office/officeart/2005/8/layout/hierarchy3"/>
    <dgm:cxn modelId="{B422989D-98EB-4A44-8A6D-B54F057C351A}" type="presParOf" srcId="{F020411E-DBCB-C64A-9399-78116FF3AD47}" destId="{5ED74E0A-0F80-6D46-89E1-0DBEBBB6C54A}" srcOrd="2" destOrd="0" presId="urn:microsoft.com/office/officeart/2005/8/layout/hierarchy3"/>
    <dgm:cxn modelId="{699C9363-9D07-D543-B724-8ECE90F2C02A}" type="presParOf" srcId="{F020411E-DBCB-C64A-9399-78116FF3AD47}" destId="{9344AB63-C69C-244E-BB0D-69304BEC0C72}" srcOrd="3" destOrd="0" presId="urn:microsoft.com/office/officeart/2005/8/layout/hierarchy3"/>
    <dgm:cxn modelId="{C6299230-0073-9144-ADBA-7435D95B8F42}" type="presParOf" srcId="{F94E3FCA-D73E-F045-93AE-A6444CE8D19B}" destId="{01F50395-9274-6C41-83B2-4FABF0F9028F}" srcOrd="1" destOrd="0" presId="urn:microsoft.com/office/officeart/2005/8/layout/hierarchy3"/>
    <dgm:cxn modelId="{45C48687-45A6-B54F-8BFF-BEB3A8A20353}" type="presParOf" srcId="{01F50395-9274-6C41-83B2-4FABF0F9028F}" destId="{BB09BAE7-76A6-BC48-AAD0-EF1E7C9E11F8}" srcOrd="0" destOrd="0" presId="urn:microsoft.com/office/officeart/2005/8/layout/hierarchy3"/>
    <dgm:cxn modelId="{799DBBCB-D4AD-9840-88AA-BBB9C28C8B56}" type="presParOf" srcId="{BB09BAE7-76A6-BC48-AAD0-EF1E7C9E11F8}" destId="{B52B580D-68C1-8348-9DF7-A5FCF6C11F1A}" srcOrd="0" destOrd="0" presId="urn:microsoft.com/office/officeart/2005/8/layout/hierarchy3"/>
    <dgm:cxn modelId="{3F83F144-3651-8748-A4C1-694628F46C0D}" type="presParOf" srcId="{BB09BAE7-76A6-BC48-AAD0-EF1E7C9E11F8}" destId="{27C03D83-D0EE-DC4F-AC35-5907635B0073}" srcOrd="1" destOrd="0" presId="urn:microsoft.com/office/officeart/2005/8/layout/hierarchy3"/>
    <dgm:cxn modelId="{C391E125-2A4D-3843-94BC-924C5DE3A141}" type="presParOf" srcId="{01F50395-9274-6C41-83B2-4FABF0F9028F}" destId="{56F41A1D-89C9-234D-9614-13F53B6CC62A}" srcOrd="1" destOrd="0" presId="urn:microsoft.com/office/officeart/2005/8/layout/hierarchy3"/>
    <dgm:cxn modelId="{AEB06044-6ACA-3A41-B181-ED1E74C138D6}" type="presParOf" srcId="{56F41A1D-89C9-234D-9614-13F53B6CC62A}" destId="{97EF7F44-2DD0-9E46-B2A4-50F37BA47E94}" srcOrd="0" destOrd="0" presId="urn:microsoft.com/office/officeart/2005/8/layout/hierarchy3"/>
    <dgm:cxn modelId="{8DD63D25-09D8-684E-8C67-831CE077FAEA}" type="presParOf" srcId="{56F41A1D-89C9-234D-9614-13F53B6CC62A}" destId="{91753B08-85D6-6B46-8BF0-DB420DB57140}" srcOrd="1" destOrd="0" presId="urn:microsoft.com/office/officeart/2005/8/layout/hierarchy3"/>
    <dgm:cxn modelId="{AC731EB6-7C23-E240-B223-0C85F208C983}" type="presParOf" srcId="{56F41A1D-89C9-234D-9614-13F53B6CC62A}" destId="{FA6B4CD6-5425-AD42-B43C-E70EF106B08E}" srcOrd="2" destOrd="0" presId="urn:microsoft.com/office/officeart/2005/8/layout/hierarchy3"/>
    <dgm:cxn modelId="{F298EFE4-AA80-D24B-BF4E-237378F37DAC}" type="presParOf" srcId="{56F41A1D-89C9-234D-9614-13F53B6CC62A}" destId="{8DD504EA-D086-944E-961C-D47DE9CC43BA}" srcOrd="3" destOrd="0" presId="urn:microsoft.com/office/officeart/2005/8/layout/hierarchy3"/>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3CB6C6-0009-FF40-97A3-09A8CE3599AE}" type="doc">
      <dgm:prSet loTypeId="urn:microsoft.com/office/officeart/2008/layout/AlternatingHexagons" loCatId="" qsTypeId="urn:microsoft.com/office/officeart/2005/8/quickstyle/simple3" qsCatId="simple" csTypeId="urn:microsoft.com/office/officeart/2005/8/colors/accent0_3" csCatId="mainScheme" phldr="1"/>
      <dgm:spPr/>
      <dgm:t>
        <a:bodyPr/>
        <a:lstStyle/>
        <a:p>
          <a:endParaRPr lang="en-US"/>
        </a:p>
      </dgm:t>
    </dgm:pt>
    <dgm:pt modelId="{12C29B5D-05D7-1E42-A28E-41DBF9F19C3C}">
      <dgm:prSet phldrT="[Text]" custT="1"/>
      <dgm:spPr>
        <a:solidFill>
          <a:schemeClr val="accent5">
            <a:lumMod val="60000"/>
            <a:lumOff val="40000"/>
          </a:schemeClr>
        </a:solidFill>
        <a:ln>
          <a:noFill/>
        </a:ln>
      </dgm:spPr>
      <dgm:t>
        <a:bodyPr/>
        <a:lstStyle/>
        <a:p>
          <a:r>
            <a:rPr lang="en-US" sz="1700" dirty="0" smtClean="0">
              <a:solidFill>
                <a:schemeClr val="bg1"/>
              </a:solidFill>
            </a:rPr>
            <a:t>Venture Capital</a:t>
          </a:r>
          <a:endParaRPr lang="en-US" sz="1700" dirty="0">
            <a:solidFill>
              <a:schemeClr val="bg1"/>
            </a:solidFill>
          </a:endParaRPr>
        </a:p>
      </dgm:t>
    </dgm:pt>
    <dgm:pt modelId="{834E29E8-F4A5-C94F-A394-D87E3834308A}" type="parTrans" cxnId="{8A2A30F7-D01E-E14A-A376-A04F47A98172}">
      <dgm:prSet/>
      <dgm:spPr/>
      <dgm:t>
        <a:bodyPr/>
        <a:lstStyle/>
        <a:p>
          <a:endParaRPr lang="en-US"/>
        </a:p>
      </dgm:t>
    </dgm:pt>
    <dgm:pt modelId="{5745A787-9268-3F40-A075-019277D25A3C}" type="sibTrans" cxnId="{8A2A30F7-D01E-E14A-A376-A04F47A98172}">
      <dgm:prSet/>
      <dgm:spPr>
        <a:solidFill>
          <a:schemeClr val="bg1">
            <a:lumMod val="85000"/>
            <a:lumOff val="15000"/>
          </a:schemeClr>
        </a:solidFill>
        <a:ln>
          <a:noFill/>
        </a:ln>
      </dgm:spPr>
      <dgm:t>
        <a:bodyPr/>
        <a:lstStyle/>
        <a:p>
          <a:endParaRPr lang="en-US"/>
        </a:p>
      </dgm:t>
    </dgm:pt>
    <dgm:pt modelId="{628ECE2A-C129-5949-A777-9FD49BBBDEE5}">
      <dgm:prSet phldrT="[Text]"/>
      <dgm:spPr/>
      <dgm:t>
        <a:bodyPr/>
        <a:lstStyle/>
        <a:p>
          <a:endParaRPr lang="en-US" dirty="0"/>
        </a:p>
      </dgm:t>
    </dgm:pt>
    <dgm:pt modelId="{3003197E-ED01-C74D-BB56-B9A089D91BE2}" type="parTrans" cxnId="{C3DE9B03-16BB-4A4E-84E2-83E0C5492071}">
      <dgm:prSet/>
      <dgm:spPr/>
      <dgm:t>
        <a:bodyPr/>
        <a:lstStyle/>
        <a:p>
          <a:endParaRPr lang="en-US"/>
        </a:p>
      </dgm:t>
    </dgm:pt>
    <dgm:pt modelId="{2837A093-A89F-804B-BA56-0303B300B9B0}" type="sibTrans" cxnId="{C3DE9B03-16BB-4A4E-84E2-83E0C5492071}">
      <dgm:prSet/>
      <dgm:spPr/>
      <dgm:t>
        <a:bodyPr/>
        <a:lstStyle/>
        <a:p>
          <a:endParaRPr lang="en-US"/>
        </a:p>
      </dgm:t>
    </dgm:pt>
    <dgm:pt modelId="{4EF375FF-474A-414C-9EAC-9A7A46CDDCF9}">
      <dgm:prSet phldrT="[Text]"/>
      <dgm:spPr>
        <a:solidFill>
          <a:schemeClr val="bg1">
            <a:lumMod val="85000"/>
            <a:lumOff val="15000"/>
          </a:schemeClr>
        </a:solidFill>
        <a:ln>
          <a:noFill/>
        </a:ln>
      </dgm:spPr>
      <dgm:t>
        <a:bodyPr/>
        <a:lstStyle/>
        <a:p>
          <a:endParaRPr lang="en-US" dirty="0">
            <a:solidFill>
              <a:schemeClr val="bg1"/>
            </a:solidFill>
          </a:endParaRPr>
        </a:p>
      </dgm:t>
    </dgm:pt>
    <dgm:pt modelId="{A1F31527-ACF9-0345-BDF3-FA5CCA5A105F}" type="parTrans" cxnId="{9ED4FEA4-7E93-2C4D-A51C-781BEA31CFE4}">
      <dgm:prSet/>
      <dgm:spPr/>
      <dgm:t>
        <a:bodyPr/>
        <a:lstStyle/>
        <a:p>
          <a:endParaRPr lang="en-US"/>
        </a:p>
      </dgm:t>
    </dgm:pt>
    <dgm:pt modelId="{3F3F5287-539E-FA4A-B5EA-3D0A328AED46}" type="sibTrans" cxnId="{9ED4FEA4-7E93-2C4D-A51C-781BEA31CFE4}">
      <dgm:prSet/>
      <dgm:spPr>
        <a:solidFill>
          <a:schemeClr val="bg1">
            <a:lumMod val="85000"/>
            <a:lumOff val="15000"/>
          </a:schemeClr>
        </a:solidFill>
        <a:ln>
          <a:noFill/>
        </a:ln>
      </dgm:spPr>
      <dgm:t>
        <a:bodyPr/>
        <a:lstStyle/>
        <a:p>
          <a:endParaRPr lang="en-US"/>
        </a:p>
      </dgm:t>
    </dgm:pt>
    <dgm:pt modelId="{51450A29-2E45-7344-9B16-25A46B168490}">
      <dgm:prSet phldrT="[Text]"/>
      <dgm:spPr/>
      <dgm:t>
        <a:bodyPr/>
        <a:lstStyle/>
        <a:p>
          <a:endParaRPr lang="en-US" dirty="0"/>
        </a:p>
      </dgm:t>
    </dgm:pt>
    <dgm:pt modelId="{77626D68-9C27-F047-BDD3-DEAB10B7B51A}" type="parTrans" cxnId="{7D79C5AE-E4DB-B24F-9283-9FDA5B9A0AB0}">
      <dgm:prSet/>
      <dgm:spPr/>
      <dgm:t>
        <a:bodyPr/>
        <a:lstStyle/>
        <a:p>
          <a:endParaRPr lang="en-US"/>
        </a:p>
      </dgm:t>
    </dgm:pt>
    <dgm:pt modelId="{4F54D29C-7225-B847-8EC1-3F4A9F236CAD}" type="sibTrans" cxnId="{7D79C5AE-E4DB-B24F-9283-9FDA5B9A0AB0}">
      <dgm:prSet/>
      <dgm:spPr/>
      <dgm:t>
        <a:bodyPr/>
        <a:lstStyle/>
        <a:p>
          <a:endParaRPr lang="en-US"/>
        </a:p>
      </dgm:t>
    </dgm:pt>
    <dgm:pt modelId="{A67EE953-8EEF-8847-8088-732215528C35}">
      <dgm:prSet phldrT="[Text]"/>
      <dgm:spPr>
        <a:solidFill>
          <a:schemeClr val="bg1">
            <a:lumMod val="85000"/>
            <a:lumOff val="15000"/>
          </a:schemeClr>
        </a:solidFill>
        <a:ln>
          <a:noFill/>
        </a:ln>
      </dgm:spPr>
      <dgm:t>
        <a:bodyPr/>
        <a:lstStyle/>
        <a:p>
          <a:endParaRPr lang="en-US" dirty="0">
            <a:solidFill>
              <a:schemeClr val="bg1"/>
            </a:solidFill>
          </a:endParaRPr>
        </a:p>
      </dgm:t>
    </dgm:pt>
    <dgm:pt modelId="{AADB1A1C-6F42-B941-B1F3-337D2B1D4FD9}" type="parTrans" cxnId="{E1CE2FB6-654D-F948-897D-5B5039E3A8AF}">
      <dgm:prSet/>
      <dgm:spPr/>
      <dgm:t>
        <a:bodyPr/>
        <a:lstStyle/>
        <a:p>
          <a:endParaRPr lang="en-US"/>
        </a:p>
      </dgm:t>
    </dgm:pt>
    <dgm:pt modelId="{EF813352-95D2-294A-9651-7D800FCC4459}" type="sibTrans" cxnId="{E1CE2FB6-654D-F948-897D-5B5039E3A8AF}">
      <dgm:prSet/>
      <dgm:spPr>
        <a:solidFill>
          <a:schemeClr val="bg1">
            <a:lumMod val="85000"/>
            <a:lumOff val="15000"/>
          </a:schemeClr>
        </a:solidFill>
        <a:ln>
          <a:noFill/>
        </a:ln>
      </dgm:spPr>
      <dgm:t>
        <a:bodyPr/>
        <a:lstStyle/>
        <a:p>
          <a:endParaRPr lang="en-US"/>
        </a:p>
      </dgm:t>
    </dgm:pt>
    <dgm:pt modelId="{81C3BEA5-5B64-EE4A-918D-E64476AFC002}">
      <dgm:prSet phldrT="[Text]"/>
      <dgm:spPr/>
      <dgm:t>
        <a:bodyPr/>
        <a:lstStyle/>
        <a:p>
          <a:endParaRPr lang="en-US" dirty="0"/>
        </a:p>
      </dgm:t>
    </dgm:pt>
    <dgm:pt modelId="{6F248C17-286E-BE46-9EC1-BF47E2B054FD}" type="parTrans" cxnId="{D49338AA-BEF8-5B4D-96B0-B78B1660F126}">
      <dgm:prSet/>
      <dgm:spPr/>
      <dgm:t>
        <a:bodyPr/>
        <a:lstStyle/>
        <a:p>
          <a:endParaRPr lang="en-US"/>
        </a:p>
      </dgm:t>
    </dgm:pt>
    <dgm:pt modelId="{D7EDE899-4852-4245-A03F-2E9A9BE37593}" type="sibTrans" cxnId="{D49338AA-BEF8-5B4D-96B0-B78B1660F126}">
      <dgm:prSet/>
      <dgm:spPr/>
      <dgm:t>
        <a:bodyPr/>
        <a:lstStyle/>
        <a:p>
          <a:endParaRPr lang="en-US"/>
        </a:p>
      </dgm:t>
    </dgm:pt>
    <dgm:pt modelId="{C36CAA80-C7CD-F447-9732-CBB91F8B22D6}" type="pres">
      <dgm:prSet presAssocID="{563CB6C6-0009-FF40-97A3-09A8CE3599AE}" presName="Name0" presStyleCnt="0">
        <dgm:presLayoutVars>
          <dgm:chMax/>
          <dgm:chPref/>
          <dgm:dir/>
          <dgm:animLvl val="lvl"/>
        </dgm:presLayoutVars>
      </dgm:prSet>
      <dgm:spPr/>
      <dgm:t>
        <a:bodyPr/>
        <a:lstStyle/>
        <a:p>
          <a:endParaRPr lang="en-US"/>
        </a:p>
      </dgm:t>
    </dgm:pt>
    <dgm:pt modelId="{42E24861-94BA-4A4F-BB7A-C2BD4F24C4C4}" type="pres">
      <dgm:prSet presAssocID="{12C29B5D-05D7-1E42-A28E-41DBF9F19C3C}" presName="composite" presStyleCnt="0"/>
      <dgm:spPr/>
    </dgm:pt>
    <dgm:pt modelId="{F547C348-D990-274E-A141-A6DFF575760A}" type="pres">
      <dgm:prSet presAssocID="{12C29B5D-05D7-1E42-A28E-41DBF9F19C3C}" presName="Parent1" presStyleLbl="node1" presStyleIdx="0" presStyleCnt="6">
        <dgm:presLayoutVars>
          <dgm:chMax val="1"/>
          <dgm:chPref val="1"/>
          <dgm:bulletEnabled val="1"/>
        </dgm:presLayoutVars>
      </dgm:prSet>
      <dgm:spPr/>
      <dgm:t>
        <a:bodyPr/>
        <a:lstStyle/>
        <a:p>
          <a:endParaRPr lang="en-US"/>
        </a:p>
      </dgm:t>
    </dgm:pt>
    <dgm:pt modelId="{24B08F0C-596C-C642-893F-F66670A2C364}" type="pres">
      <dgm:prSet presAssocID="{12C29B5D-05D7-1E42-A28E-41DBF9F19C3C}" presName="Childtext1" presStyleLbl="revTx" presStyleIdx="0" presStyleCnt="3">
        <dgm:presLayoutVars>
          <dgm:chMax val="0"/>
          <dgm:chPref val="0"/>
          <dgm:bulletEnabled val="1"/>
        </dgm:presLayoutVars>
      </dgm:prSet>
      <dgm:spPr/>
      <dgm:t>
        <a:bodyPr/>
        <a:lstStyle/>
        <a:p>
          <a:endParaRPr lang="en-US"/>
        </a:p>
      </dgm:t>
    </dgm:pt>
    <dgm:pt modelId="{0B5BAFB2-38BB-464B-93A7-67D1E51E6490}" type="pres">
      <dgm:prSet presAssocID="{12C29B5D-05D7-1E42-A28E-41DBF9F19C3C}" presName="BalanceSpacing" presStyleCnt="0"/>
      <dgm:spPr/>
    </dgm:pt>
    <dgm:pt modelId="{F08AC6AA-EFC5-D141-B63A-9F42D07E48F1}" type="pres">
      <dgm:prSet presAssocID="{12C29B5D-05D7-1E42-A28E-41DBF9F19C3C}" presName="BalanceSpacing1" presStyleCnt="0"/>
      <dgm:spPr/>
    </dgm:pt>
    <dgm:pt modelId="{FD459AE2-5909-D14A-9B98-48CC307D137C}" type="pres">
      <dgm:prSet presAssocID="{5745A787-9268-3F40-A075-019277D25A3C}" presName="Accent1Text" presStyleLbl="node1" presStyleIdx="1" presStyleCnt="6"/>
      <dgm:spPr/>
      <dgm:t>
        <a:bodyPr/>
        <a:lstStyle/>
        <a:p>
          <a:endParaRPr lang="en-US"/>
        </a:p>
      </dgm:t>
    </dgm:pt>
    <dgm:pt modelId="{5ABBC899-BAF5-1D40-95EF-ECF395C71FED}" type="pres">
      <dgm:prSet presAssocID="{5745A787-9268-3F40-A075-019277D25A3C}" presName="spaceBetweenRectangles" presStyleCnt="0"/>
      <dgm:spPr/>
    </dgm:pt>
    <dgm:pt modelId="{502FF62D-209D-EB43-A9D5-EFF8DF3811CD}" type="pres">
      <dgm:prSet presAssocID="{4EF375FF-474A-414C-9EAC-9A7A46CDDCF9}" presName="composite" presStyleCnt="0"/>
      <dgm:spPr/>
    </dgm:pt>
    <dgm:pt modelId="{C99E6037-7133-F24E-84FA-BD8AFDE128EC}" type="pres">
      <dgm:prSet presAssocID="{4EF375FF-474A-414C-9EAC-9A7A46CDDCF9}" presName="Parent1" presStyleLbl="node1" presStyleIdx="2" presStyleCnt="6">
        <dgm:presLayoutVars>
          <dgm:chMax val="1"/>
          <dgm:chPref val="1"/>
          <dgm:bulletEnabled val="1"/>
        </dgm:presLayoutVars>
      </dgm:prSet>
      <dgm:spPr/>
      <dgm:t>
        <a:bodyPr/>
        <a:lstStyle/>
        <a:p>
          <a:endParaRPr lang="en-US"/>
        </a:p>
      </dgm:t>
    </dgm:pt>
    <dgm:pt modelId="{498848DD-804F-EB46-91CF-E64F0D931C29}" type="pres">
      <dgm:prSet presAssocID="{4EF375FF-474A-414C-9EAC-9A7A46CDDCF9}" presName="Childtext1" presStyleLbl="revTx" presStyleIdx="1" presStyleCnt="3">
        <dgm:presLayoutVars>
          <dgm:chMax val="0"/>
          <dgm:chPref val="0"/>
          <dgm:bulletEnabled val="1"/>
        </dgm:presLayoutVars>
      </dgm:prSet>
      <dgm:spPr/>
      <dgm:t>
        <a:bodyPr/>
        <a:lstStyle/>
        <a:p>
          <a:endParaRPr lang="en-US"/>
        </a:p>
      </dgm:t>
    </dgm:pt>
    <dgm:pt modelId="{D4C3D01E-DE0B-924D-9294-A8DC9A77FAD4}" type="pres">
      <dgm:prSet presAssocID="{4EF375FF-474A-414C-9EAC-9A7A46CDDCF9}" presName="BalanceSpacing" presStyleCnt="0"/>
      <dgm:spPr/>
    </dgm:pt>
    <dgm:pt modelId="{217F9DE9-2DFC-214A-85E8-CFA67C8D6E55}" type="pres">
      <dgm:prSet presAssocID="{4EF375FF-474A-414C-9EAC-9A7A46CDDCF9}" presName="BalanceSpacing1" presStyleCnt="0"/>
      <dgm:spPr/>
    </dgm:pt>
    <dgm:pt modelId="{FFAD94B2-79B7-5C47-BB3D-0C2BDD800F85}" type="pres">
      <dgm:prSet presAssocID="{3F3F5287-539E-FA4A-B5EA-3D0A328AED46}" presName="Accent1Text" presStyleLbl="node1" presStyleIdx="3" presStyleCnt="6"/>
      <dgm:spPr/>
      <dgm:t>
        <a:bodyPr/>
        <a:lstStyle/>
        <a:p>
          <a:endParaRPr lang="en-US"/>
        </a:p>
      </dgm:t>
    </dgm:pt>
    <dgm:pt modelId="{6B04652A-ABEB-E842-B9F3-E83F6AD96957}" type="pres">
      <dgm:prSet presAssocID="{3F3F5287-539E-FA4A-B5EA-3D0A328AED46}" presName="spaceBetweenRectangles" presStyleCnt="0"/>
      <dgm:spPr/>
    </dgm:pt>
    <dgm:pt modelId="{95912E57-16E9-DA41-9112-4E16CB5C7BA4}" type="pres">
      <dgm:prSet presAssocID="{A67EE953-8EEF-8847-8088-732215528C35}" presName="composite" presStyleCnt="0"/>
      <dgm:spPr/>
    </dgm:pt>
    <dgm:pt modelId="{12D61535-C305-044C-BAC7-EC38BC6B69F7}" type="pres">
      <dgm:prSet presAssocID="{A67EE953-8EEF-8847-8088-732215528C35}" presName="Parent1" presStyleLbl="node1" presStyleIdx="4" presStyleCnt="6">
        <dgm:presLayoutVars>
          <dgm:chMax val="1"/>
          <dgm:chPref val="1"/>
          <dgm:bulletEnabled val="1"/>
        </dgm:presLayoutVars>
      </dgm:prSet>
      <dgm:spPr/>
      <dgm:t>
        <a:bodyPr/>
        <a:lstStyle/>
        <a:p>
          <a:endParaRPr lang="en-US"/>
        </a:p>
      </dgm:t>
    </dgm:pt>
    <dgm:pt modelId="{39484A42-FE29-B940-9FE6-49F4BA17A85B}" type="pres">
      <dgm:prSet presAssocID="{A67EE953-8EEF-8847-8088-732215528C35}" presName="Childtext1" presStyleLbl="revTx" presStyleIdx="2" presStyleCnt="3">
        <dgm:presLayoutVars>
          <dgm:chMax val="0"/>
          <dgm:chPref val="0"/>
          <dgm:bulletEnabled val="1"/>
        </dgm:presLayoutVars>
      </dgm:prSet>
      <dgm:spPr/>
      <dgm:t>
        <a:bodyPr/>
        <a:lstStyle/>
        <a:p>
          <a:endParaRPr lang="en-US"/>
        </a:p>
      </dgm:t>
    </dgm:pt>
    <dgm:pt modelId="{903ECDEA-2174-5C4C-B9E3-ADCA328657FE}" type="pres">
      <dgm:prSet presAssocID="{A67EE953-8EEF-8847-8088-732215528C35}" presName="BalanceSpacing" presStyleCnt="0"/>
      <dgm:spPr/>
    </dgm:pt>
    <dgm:pt modelId="{234BA2BF-116F-454D-A940-FAEBBD8EBA09}" type="pres">
      <dgm:prSet presAssocID="{A67EE953-8EEF-8847-8088-732215528C35}" presName="BalanceSpacing1" presStyleCnt="0"/>
      <dgm:spPr/>
    </dgm:pt>
    <dgm:pt modelId="{FE02C9C3-2F5D-2A4E-B953-EFFE3A00018A}" type="pres">
      <dgm:prSet presAssocID="{EF813352-95D2-294A-9651-7D800FCC4459}" presName="Accent1Text" presStyleLbl="node1" presStyleIdx="5" presStyleCnt="6"/>
      <dgm:spPr/>
      <dgm:t>
        <a:bodyPr/>
        <a:lstStyle/>
        <a:p>
          <a:endParaRPr lang="en-US"/>
        </a:p>
      </dgm:t>
    </dgm:pt>
  </dgm:ptLst>
  <dgm:cxnLst>
    <dgm:cxn modelId="{C3DE9B03-16BB-4A4E-84E2-83E0C5492071}" srcId="{12C29B5D-05D7-1E42-A28E-41DBF9F19C3C}" destId="{628ECE2A-C129-5949-A777-9FD49BBBDEE5}" srcOrd="0" destOrd="0" parTransId="{3003197E-ED01-C74D-BB56-B9A089D91BE2}" sibTransId="{2837A093-A89F-804B-BA56-0303B300B9B0}"/>
    <dgm:cxn modelId="{100BAE8F-8427-9A48-8048-375EF2FA2195}" type="presOf" srcId="{628ECE2A-C129-5949-A777-9FD49BBBDEE5}" destId="{24B08F0C-596C-C642-893F-F66670A2C364}" srcOrd="0" destOrd="0" presId="urn:microsoft.com/office/officeart/2008/layout/AlternatingHexagons"/>
    <dgm:cxn modelId="{7F9436C9-6E7E-7D45-9FCC-9767B2037E18}" type="presOf" srcId="{A67EE953-8EEF-8847-8088-732215528C35}" destId="{12D61535-C305-044C-BAC7-EC38BC6B69F7}" srcOrd="0" destOrd="0" presId="urn:microsoft.com/office/officeart/2008/layout/AlternatingHexagons"/>
    <dgm:cxn modelId="{9ED4FEA4-7E93-2C4D-A51C-781BEA31CFE4}" srcId="{563CB6C6-0009-FF40-97A3-09A8CE3599AE}" destId="{4EF375FF-474A-414C-9EAC-9A7A46CDDCF9}" srcOrd="1" destOrd="0" parTransId="{A1F31527-ACF9-0345-BDF3-FA5CCA5A105F}" sibTransId="{3F3F5287-539E-FA4A-B5EA-3D0A328AED46}"/>
    <dgm:cxn modelId="{E1CE2FB6-654D-F948-897D-5B5039E3A8AF}" srcId="{563CB6C6-0009-FF40-97A3-09A8CE3599AE}" destId="{A67EE953-8EEF-8847-8088-732215528C35}" srcOrd="2" destOrd="0" parTransId="{AADB1A1C-6F42-B941-B1F3-337D2B1D4FD9}" sibTransId="{EF813352-95D2-294A-9651-7D800FCC4459}"/>
    <dgm:cxn modelId="{D49338AA-BEF8-5B4D-96B0-B78B1660F126}" srcId="{A67EE953-8EEF-8847-8088-732215528C35}" destId="{81C3BEA5-5B64-EE4A-918D-E64476AFC002}" srcOrd="0" destOrd="0" parTransId="{6F248C17-286E-BE46-9EC1-BF47E2B054FD}" sibTransId="{D7EDE899-4852-4245-A03F-2E9A9BE37593}"/>
    <dgm:cxn modelId="{AB86B15E-E76D-F24A-91A8-81D42808321B}" type="presOf" srcId="{3F3F5287-539E-FA4A-B5EA-3D0A328AED46}" destId="{FFAD94B2-79B7-5C47-BB3D-0C2BDD800F85}" srcOrd="0" destOrd="0" presId="urn:microsoft.com/office/officeart/2008/layout/AlternatingHexagons"/>
    <dgm:cxn modelId="{B5AD440F-77AA-7D4C-8D61-1316D6790205}" type="presOf" srcId="{51450A29-2E45-7344-9B16-25A46B168490}" destId="{498848DD-804F-EB46-91CF-E64F0D931C29}" srcOrd="0" destOrd="0" presId="urn:microsoft.com/office/officeart/2008/layout/AlternatingHexagons"/>
    <dgm:cxn modelId="{E8E08A68-0349-4541-9F1A-B7D594B004BA}" type="presOf" srcId="{12C29B5D-05D7-1E42-A28E-41DBF9F19C3C}" destId="{F547C348-D990-274E-A141-A6DFF575760A}" srcOrd="0" destOrd="0" presId="urn:microsoft.com/office/officeart/2008/layout/AlternatingHexagons"/>
    <dgm:cxn modelId="{8A2A30F7-D01E-E14A-A376-A04F47A98172}" srcId="{563CB6C6-0009-FF40-97A3-09A8CE3599AE}" destId="{12C29B5D-05D7-1E42-A28E-41DBF9F19C3C}" srcOrd="0" destOrd="0" parTransId="{834E29E8-F4A5-C94F-A394-D87E3834308A}" sibTransId="{5745A787-9268-3F40-A075-019277D25A3C}"/>
    <dgm:cxn modelId="{D0703C79-1ADD-2D4A-BC1B-52A7D959BC04}" type="presOf" srcId="{4EF375FF-474A-414C-9EAC-9A7A46CDDCF9}" destId="{C99E6037-7133-F24E-84FA-BD8AFDE128EC}" srcOrd="0" destOrd="0" presId="urn:microsoft.com/office/officeart/2008/layout/AlternatingHexagons"/>
    <dgm:cxn modelId="{1A764CB5-3E08-4740-8223-776C34293E2C}" type="presOf" srcId="{563CB6C6-0009-FF40-97A3-09A8CE3599AE}" destId="{C36CAA80-C7CD-F447-9732-CBB91F8B22D6}" srcOrd="0" destOrd="0" presId="urn:microsoft.com/office/officeart/2008/layout/AlternatingHexagons"/>
    <dgm:cxn modelId="{7D312D1B-BBA8-D04B-8108-AE318DA9AA82}" type="presOf" srcId="{5745A787-9268-3F40-A075-019277D25A3C}" destId="{FD459AE2-5909-D14A-9B98-48CC307D137C}" srcOrd="0" destOrd="0" presId="urn:microsoft.com/office/officeart/2008/layout/AlternatingHexagons"/>
    <dgm:cxn modelId="{7D79C5AE-E4DB-B24F-9283-9FDA5B9A0AB0}" srcId="{4EF375FF-474A-414C-9EAC-9A7A46CDDCF9}" destId="{51450A29-2E45-7344-9B16-25A46B168490}" srcOrd="0" destOrd="0" parTransId="{77626D68-9C27-F047-BDD3-DEAB10B7B51A}" sibTransId="{4F54D29C-7225-B847-8EC1-3F4A9F236CAD}"/>
    <dgm:cxn modelId="{B62FC33F-B733-8845-84E4-130683D4518B}" type="presOf" srcId="{81C3BEA5-5B64-EE4A-918D-E64476AFC002}" destId="{39484A42-FE29-B940-9FE6-49F4BA17A85B}" srcOrd="0" destOrd="0" presId="urn:microsoft.com/office/officeart/2008/layout/AlternatingHexagons"/>
    <dgm:cxn modelId="{4E0A2EC8-2CAB-A444-99BD-D34ED8B3190A}" type="presOf" srcId="{EF813352-95D2-294A-9651-7D800FCC4459}" destId="{FE02C9C3-2F5D-2A4E-B953-EFFE3A00018A}" srcOrd="0" destOrd="0" presId="urn:microsoft.com/office/officeart/2008/layout/AlternatingHexagons"/>
    <dgm:cxn modelId="{FD8C37FE-0FF6-1243-AA8A-BD55C7079A78}" type="presParOf" srcId="{C36CAA80-C7CD-F447-9732-CBB91F8B22D6}" destId="{42E24861-94BA-4A4F-BB7A-C2BD4F24C4C4}" srcOrd="0" destOrd="0" presId="urn:microsoft.com/office/officeart/2008/layout/AlternatingHexagons"/>
    <dgm:cxn modelId="{13AE743A-2EB0-D54F-BC70-ACC4CBBF1378}" type="presParOf" srcId="{42E24861-94BA-4A4F-BB7A-C2BD4F24C4C4}" destId="{F547C348-D990-274E-A141-A6DFF575760A}" srcOrd="0" destOrd="0" presId="urn:microsoft.com/office/officeart/2008/layout/AlternatingHexagons"/>
    <dgm:cxn modelId="{07DD83E1-DF9D-3F4E-BDBC-1730CB07EC50}" type="presParOf" srcId="{42E24861-94BA-4A4F-BB7A-C2BD4F24C4C4}" destId="{24B08F0C-596C-C642-893F-F66670A2C364}" srcOrd="1" destOrd="0" presId="urn:microsoft.com/office/officeart/2008/layout/AlternatingHexagons"/>
    <dgm:cxn modelId="{F3E2EFA4-DC32-434A-AD73-9E4004646BF7}" type="presParOf" srcId="{42E24861-94BA-4A4F-BB7A-C2BD4F24C4C4}" destId="{0B5BAFB2-38BB-464B-93A7-67D1E51E6490}" srcOrd="2" destOrd="0" presId="urn:microsoft.com/office/officeart/2008/layout/AlternatingHexagons"/>
    <dgm:cxn modelId="{0C51EBC6-298E-0741-8969-DD8C5762002B}" type="presParOf" srcId="{42E24861-94BA-4A4F-BB7A-C2BD4F24C4C4}" destId="{F08AC6AA-EFC5-D141-B63A-9F42D07E48F1}" srcOrd="3" destOrd="0" presId="urn:microsoft.com/office/officeart/2008/layout/AlternatingHexagons"/>
    <dgm:cxn modelId="{64BAA6E6-F500-0444-9D6C-1437030D7860}" type="presParOf" srcId="{42E24861-94BA-4A4F-BB7A-C2BD4F24C4C4}" destId="{FD459AE2-5909-D14A-9B98-48CC307D137C}" srcOrd="4" destOrd="0" presId="urn:microsoft.com/office/officeart/2008/layout/AlternatingHexagons"/>
    <dgm:cxn modelId="{78EDB740-05F9-1242-9832-B40940EBA321}" type="presParOf" srcId="{C36CAA80-C7CD-F447-9732-CBB91F8B22D6}" destId="{5ABBC899-BAF5-1D40-95EF-ECF395C71FED}" srcOrd="1" destOrd="0" presId="urn:microsoft.com/office/officeart/2008/layout/AlternatingHexagons"/>
    <dgm:cxn modelId="{514CE902-E537-0049-B275-BC489EB427C6}" type="presParOf" srcId="{C36CAA80-C7CD-F447-9732-CBB91F8B22D6}" destId="{502FF62D-209D-EB43-A9D5-EFF8DF3811CD}" srcOrd="2" destOrd="0" presId="urn:microsoft.com/office/officeart/2008/layout/AlternatingHexagons"/>
    <dgm:cxn modelId="{39884D74-AC5A-AE4B-842B-0E53D618411E}" type="presParOf" srcId="{502FF62D-209D-EB43-A9D5-EFF8DF3811CD}" destId="{C99E6037-7133-F24E-84FA-BD8AFDE128EC}" srcOrd="0" destOrd="0" presId="urn:microsoft.com/office/officeart/2008/layout/AlternatingHexagons"/>
    <dgm:cxn modelId="{525AA876-1399-BD40-96A7-1F31E9501218}" type="presParOf" srcId="{502FF62D-209D-EB43-A9D5-EFF8DF3811CD}" destId="{498848DD-804F-EB46-91CF-E64F0D931C29}" srcOrd="1" destOrd="0" presId="urn:microsoft.com/office/officeart/2008/layout/AlternatingHexagons"/>
    <dgm:cxn modelId="{68F0ACF6-CFE7-504E-A9E6-6BACAF8D30A1}" type="presParOf" srcId="{502FF62D-209D-EB43-A9D5-EFF8DF3811CD}" destId="{D4C3D01E-DE0B-924D-9294-A8DC9A77FAD4}" srcOrd="2" destOrd="0" presId="urn:microsoft.com/office/officeart/2008/layout/AlternatingHexagons"/>
    <dgm:cxn modelId="{4F92047B-627F-9049-858A-A7FFD904F82F}" type="presParOf" srcId="{502FF62D-209D-EB43-A9D5-EFF8DF3811CD}" destId="{217F9DE9-2DFC-214A-85E8-CFA67C8D6E55}" srcOrd="3" destOrd="0" presId="urn:microsoft.com/office/officeart/2008/layout/AlternatingHexagons"/>
    <dgm:cxn modelId="{38EA5E44-07AF-AA4A-9086-937C23C9CD40}" type="presParOf" srcId="{502FF62D-209D-EB43-A9D5-EFF8DF3811CD}" destId="{FFAD94B2-79B7-5C47-BB3D-0C2BDD800F85}" srcOrd="4" destOrd="0" presId="urn:microsoft.com/office/officeart/2008/layout/AlternatingHexagons"/>
    <dgm:cxn modelId="{0459D88C-6DE3-FB4A-898E-AC3DD7A26355}" type="presParOf" srcId="{C36CAA80-C7CD-F447-9732-CBB91F8B22D6}" destId="{6B04652A-ABEB-E842-B9F3-E83F6AD96957}" srcOrd="3" destOrd="0" presId="urn:microsoft.com/office/officeart/2008/layout/AlternatingHexagons"/>
    <dgm:cxn modelId="{E203A7F9-1525-D04D-9B9E-E5ECD58E370E}" type="presParOf" srcId="{C36CAA80-C7CD-F447-9732-CBB91F8B22D6}" destId="{95912E57-16E9-DA41-9112-4E16CB5C7BA4}" srcOrd="4" destOrd="0" presId="urn:microsoft.com/office/officeart/2008/layout/AlternatingHexagons"/>
    <dgm:cxn modelId="{C35F438B-FAE2-3841-84B9-53973894564D}" type="presParOf" srcId="{95912E57-16E9-DA41-9112-4E16CB5C7BA4}" destId="{12D61535-C305-044C-BAC7-EC38BC6B69F7}" srcOrd="0" destOrd="0" presId="urn:microsoft.com/office/officeart/2008/layout/AlternatingHexagons"/>
    <dgm:cxn modelId="{1F31251A-EC80-4E46-B2D2-D1A385E35E2C}" type="presParOf" srcId="{95912E57-16E9-DA41-9112-4E16CB5C7BA4}" destId="{39484A42-FE29-B940-9FE6-49F4BA17A85B}" srcOrd="1" destOrd="0" presId="urn:microsoft.com/office/officeart/2008/layout/AlternatingHexagons"/>
    <dgm:cxn modelId="{3BBCEB7D-6BA7-5D4B-BB58-C36BD66D0338}" type="presParOf" srcId="{95912E57-16E9-DA41-9112-4E16CB5C7BA4}" destId="{903ECDEA-2174-5C4C-B9E3-ADCA328657FE}" srcOrd="2" destOrd="0" presId="urn:microsoft.com/office/officeart/2008/layout/AlternatingHexagons"/>
    <dgm:cxn modelId="{0987A8C9-FD92-4C48-AA42-3E766857FDEB}" type="presParOf" srcId="{95912E57-16E9-DA41-9112-4E16CB5C7BA4}" destId="{234BA2BF-116F-454D-A940-FAEBBD8EBA09}" srcOrd="3" destOrd="0" presId="urn:microsoft.com/office/officeart/2008/layout/AlternatingHexagons"/>
    <dgm:cxn modelId="{8474E5D3-F6FC-1446-9691-8AEA9324A7D6}" type="presParOf" srcId="{95912E57-16E9-DA41-9112-4E16CB5C7BA4}" destId="{FE02C9C3-2F5D-2A4E-B953-EFFE3A00018A}" srcOrd="4" destOrd="0" presId="urn:microsoft.com/office/officeart/2008/layout/AlternatingHexagon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3CB6C6-0009-FF40-97A3-09A8CE3599AE}" type="doc">
      <dgm:prSet loTypeId="urn:microsoft.com/office/officeart/2008/layout/AlternatingHexagons" loCatId="" qsTypeId="urn:microsoft.com/office/officeart/2005/8/quickstyle/simple3" qsCatId="simple" csTypeId="urn:microsoft.com/office/officeart/2005/8/colors/accent0_3" csCatId="mainScheme" phldr="1"/>
      <dgm:spPr/>
      <dgm:t>
        <a:bodyPr/>
        <a:lstStyle/>
        <a:p>
          <a:endParaRPr lang="en-US"/>
        </a:p>
      </dgm:t>
    </dgm:pt>
    <dgm:pt modelId="{12C29B5D-05D7-1E42-A28E-41DBF9F19C3C}">
      <dgm:prSet phldrT="[Text]"/>
      <dgm:spPr>
        <a:solidFill>
          <a:schemeClr val="bg1">
            <a:lumMod val="85000"/>
            <a:lumOff val="15000"/>
          </a:schemeClr>
        </a:solidFill>
        <a:ln>
          <a:noFill/>
        </a:ln>
      </dgm:spPr>
      <dgm:t>
        <a:bodyPr/>
        <a:lstStyle/>
        <a:p>
          <a:endParaRPr lang="en-US" dirty="0">
            <a:solidFill>
              <a:schemeClr val="bg1"/>
            </a:solidFill>
          </a:endParaRPr>
        </a:p>
      </dgm:t>
    </dgm:pt>
    <dgm:pt modelId="{834E29E8-F4A5-C94F-A394-D87E3834308A}" type="parTrans" cxnId="{8A2A30F7-D01E-E14A-A376-A04F47A98172}">
      <dgm:prSet/>
      <dgm:spPr/>
      <dgm:t>
        <a:bodyPr/>
        <a:lstStyle/>
        <a:p>
          <a:endParaRPr lang="en-US"/>
        </a:p>
      </dgm:t>
    </dgm:pt>
    <dgm:pt modelId="{5745A787-9268-3F40-A075-019277D25A3C}" type="sibTrans" cxnId="{8A2A30F7-D01E-E14A-A376-A04F47A98172}">
      <dgm:prSet/>
      <dgm:spPr>
        <a:solidFill>
          <a:schemeClr val="bg1">
            <a:lumMod val="85000"/>
            <a:lumOff val="15000"/>
          </a:schemeClr>
        </a:solidFill>
        <a:ln>
          <a:noFill/>
        </a:ln>
      </dgm:spPr>
      <dgm:t>
        <a:bodyPr/>
        <a:lstStyle/>
        <a:p>
          <a:endParaRPr lang="en-US"/>
        </a:p>
      </dgm:t>
    </dgm:pt>
    <dgm:pt modelId="{628ECE2A-C129-5949-A777-9FD49BBBDEE5}">
      <dgm:prSet phldrT="[Text]"/>
      <dgm:spPr/>
      <dgm:t>
        <a:bodyPr/>
        <a:lstStyle/>
        <a:p>
          <a:endParaRPr lang="en-US" dirty="0"/>
        </a:p>
      </dgm:t>
    </dgm:pt>
    <dgm:pt modelId="{3003197E-ED01-C74D-BB56-B9A089D91BE2}" type="parTrans" cxnId="{C3DE9B03-16BB-4A4E-84E2-83E0C5492071}">
      <dgm:prSet/>
      <dgm:spPr/>
      <dgm:t>
        <a:bodyPr/>
        <a:lstStyle/>
        <a:p>
          <a:endParaRPr lang="en-US"/>
        </a:p>
      </dgm:t>
    </dgm:pt>
    <dgm:pt modelId="{2837A093-A89F-804B-BA56-0303B300B9B0}" type="sibTrans" cxnId="{C3DE9B03-16BB-4A4E-84E2-83E0C5492071}">
      <dgm:prSet/>
      <dgm:spPr/>
      <dgm:t>
        <a:bodyPr/>
        <a:lstStyle/>
        <a:p>
          <a:endParaRPr lang="en-US"/>
        </a:p>
      </dgm:t>
    </dgm:pt>
    <dgm:pt modelId="{4EF375FF-474A-414C-9EAC-9A7A46CDDCF9}">
      <dgm:prSet phldrT="[Text]"/>
      <dgm:spPr>
        <a:solidFill>
          <a:schemeClr val="accent5">
            <a:lumMod val="60000"/>
            <a:lumOff val="40000"/>
          </a:schemeClr>
        </a:solidFill>
        <a:ln>
          <a:noFill/>
        </a:ln>
      </dgm:spPr>
      <dgm:t>
        <a:bodyPr/>
        <a:lstStyle/>
        <a:p>
          <a:r>
            <a:rPr lang="en-US" dirty="0" smtClean="0">
              <a:solidFill>
                <a:schemeClr val="bg1"/>
              </a:solidFill>
            </a:rPr>
            <a:t>Founders</a:t>
          </a:r>
          <a:endParaRPr lang="en-US" dirty="0">
            <a:solidFill>
              <a:schemeClr val="bg1"/>
            </a:solidFill>
          </a:endParaRPr>
        </a:p>
      </dgm:t>
    </dgm:pt>
    <dgm:pt modelId="{A1F31527-ACF9-0345-BDF3-FA5CCA5A105F}" type="parTrans" cxnId="{9ED4FEA4-7E93-2C4D-A51C-781BEA31CFE4}">
      <dgm:prSet/>
      <dgm:spPr/>
      <dgm:t>
        <a:bodyPr/>
        <a:lstStyle/>
        <a:p>
          <a:endParaRPr lang="en-US"/>
        </a:p>
      </dgm:t>
    </dgm:pt>
    <dgm:pt modelId="{3F3F5287-539E-FA4A-B5EA-3D0A328AED46}" type="sibTrans" cxnId="{9ED4FEA4-7E93-2C4D-A51C-781BEA31CFE4}">
      <dgm:prSet/>
      <dgm:spPr>
        <a:solidFill>
          <a:schemeClr val="bg1">
            <a:lumMod val="85000"/>
            <a:lumOff val="15000"/>
          </a:schemeClr>
        </a:solidFill>
        <a:ln>
          <a:noFill/>
        </a:ln>
      </dgm:spPr>
      <dgm:t>
        <a:bodyPr/>
        <a:lstStyle/>
        <a:p>
          <a:endParaRPr lang="en-US"/>
        </a:p>
      </dgm:t>
    </dgm:pt>
    <dgm:pt modelId="{51450A29-2E45-7344-9B16-25A46B168490}">
      <dgm:prSet phldrT="[Text]"/>
      <dgm:spPr/>
      <dgm:t>
        <a:bodyPr/>
        <a:lstStyle/>
        <a:p>
          <a:endParaRPr lang="en-US" dirty="0"/>
        </a:p>
      </dgm:t>
    </dgm:pt>
    <dgm:pt modelId="{77626D68-9C27-F047-BDD3-DEAB10B7B51A}" type="parTrans" cxnId="{7D79C5AE-E4DB-B24F-9283-9FDA5B9A0AB0}">
      <dgm:prSet/>
      <dgm:spPr/>
      <dgm:t>
        <a:bodyPr/>
        <a:lstStyle/>
        <a:p>
          <a:endParaRPr lang="en-US"/>
        </a:p>
      </dgm:t>
    </dgm:pt>
    <dgm:pt modelId="{4F54D29C-7225-B847-8EC1-3F4A9F236CAD}" type="sibTrans" cxnId="{7D79C5AE-E4DB-B24F-9283-9FDA5B9A0AB0}">
      <dgm:prSet/>
      <dgm:spPr/>
      <dgm:t>
        <a:bodyPr/>
        <a:lstStyle/>
        <a:p>
          <a:endParaRPr lang="en-US"/>
        </a:p>
      </dgm:t>
    </dgm:pt>
    <dgm:pt modelId="{A67EE953-8EEF-8847-8088-732215528C35}">
      <dgm:prSet phldrT="[Text]"/>
      <dgm:spPr>
        <a:solidFill>
          <a:schemeClr val="bg1">
            <a:lumMod val="85000"/>
            <a:lumOff val="15000"/>
          </a:schemeClr>
        </a:solidFill>
        <a:ln>
          <a:noFill/>
        </a:ln>
      </dgm:spPr>
      <dgm:t>
        <a:bodyPr/>
        <a:lstStyle/>
        <a:p>
          <a:endParaRPr lang="en-US" dirty="0">
            <a:solidFill>
              <a:schemeClr val="bg1"/>
            </a:solidFill>
          </a:endParaRPr>
        </a:p>
      </dgm:t>
    </dgm:pt>
    <dgm:pt modelId="{AADB1A1C-6F42-B941-B1F3-337D2B1D4FD9}" type="parTrans" cxnId="{E1CE2FB6-654D-F948-897D-5B5039E3A8AF}">
      <dgm:prSet/>
      <dgm:spPr/>
      <dgm:t>
        <a:bodyPr/>
        <a:lstStyle/>
        <a:p>
          <a:endParaRPr lang="en-US"/>
        </a:p>
      </dgm:t>
    </dgm:pt>
    <dgm:pt modelId="{EF813352-95D2-294A-9651-7D800FCC4459}" type="sibTrans" cxnId="{E1CE2FB6-654D-F948-897D-5B5039E3A8AF}">
      <dgm:prSet/>
      <dgm:spPr>
        <a:solidFill>
          <a:schemeClr val="bg1">
            <a:lumMod val="85000"/>
            <a:lumOff val="15000"/>
          </a:schemeClr>
        </a:solidFill>
        <a:ln>
          <a:noFill/>
        </a:ln>
      </dgm:spPr>
      <dgm:t>
        <a:bodyPr/>
        <a:lstStyle/>
        <a:p>
          <a:endParaRPr lang="en-US"/>
        </a:p>
      </dgm:t>
    </dgm:pt>
    <dgm:pt modelId="{81C3BEA5-5B64-EE4A-918D-E64476AFC002}">
      <dgm:prSet phldrT="[Text]"/>
      <dgm:spPr/>
      <dgm:t>
        <a:bodyPr/>
        <a:lstStyle/>
        <a:p>
          <a:endParaRPr lang="en-US" dirty="0"/>
        </a:p>
      </dgm:t>
    </dgm:pt>
    <dgm:pt modelId="{6F248C17-286E-BE46-9EC1-BF47E2B054FD}" type="parTrans" cxnId="{D49338AA-BEF8-5B4D-96B0-B78B1660F126}">
      <dgm:prSet/>
      <dgm:spPr/>
      <dgm:t>
        <a:bodyPr/>
        <a:lstStyle/>
        <a:p>
          <a:endParaRPr lang="en-US"/>
        </a:p>
      </dgm:t>
    </dgm:pt>
    <dgm:pt modelId="{D7EDE899-4852-4245-A03F-2E9A9BE37593}" type="sibTrans" cxnId="{D49338AA-BEF8-5B4D-96B0-B78B1660F126}">
      <dgm:prSet/>
      <dgm:spPr/>
      <dgm:t>
        <a:bodyPr/>
        <a:lstStyle/>
        <a:p>
          <a:endParaRPr lang="en-US"/>
        </a:p>
      </dgm:t>
    </dgm:pt>
    <dgm:pt modelId="{C36CAA80-C7CD-F447-9732-CBB91F8B22D6}" type="pres">
      <dgm:prSet presAssocID="{563CB6C6-0009-FF40-97A3-09A8CE3599AE}" presName="Name0" presStyleCnt="0">
        <dgm:presLayoutVars>
          <dgm:chMax/>
          <dgm:chPref/>
          <dgm:dir/>
          <dgm:animLvl val="lvl"/>
        </dgm:presLayoutVars>
      </dgm:prSet>
      <dgm:spPr/>
      <dgm:t>
        <a:bodyPr/>
        <a:lstStyle/>
        <a:p>
          <a:endParaRPr lang="en-US"/>
        </a:p>
      </dgm:t>
    </dgm:pt>
    <dgm:pt modelId="{42E24861-94BA-4A4F-BB7A-C2BD4F24C4C4}" type="pres">
      <dgm:prSet presAssocID="{12C29B5D-05D7-1E42-A28E-41DBF9F19C3C}" presName="composite" presStyleCnt="0"/>
      <dgm:spPr/>
    </dgm:pt>
    <dgm:pt modelId="{F547C348-D990-274E-A141-A6DFF575760A}" type="pres">
      <dgm:prSet presAssocID="{12C29B5D-05D7-1E42-A28E-41DBF9F19C3C}" presName="Parent1" presStyleLbl="node1" presStyleIdx="0" presStyleCnt="6">
        <dgm:presLayoutVars>
          <dgm:chMax val="1"/>
          <dgm:chPref val="1"/>
          <dgm:bulletEnabled val="1"/>
        </dgm:presLayoutVars>
      </dgm:prSet>
      <dgm:spPr/>
      <dgm:t>
        <a:bodyPr/>
        <a:lstStyle/>
        <a:p>
          <a:endParaRPr lang="en-US"/>
        </a:p>
      </dgm:t>
    </dgm:pt>
    <dgm:pt modelId="{24B08F0C-596C-C642-893F-F66670A2C364}" type="pres">
      <dgm:prSet presAssocID="{12C29B5D-05D7-1E42-A28E-41DBF9F19C3C}" presName="Childtext1" presStyleLbl="revTx" presStyleIdx="0" presStyleCnt="3">
        <dgm:presLayoutVars>
          <dgm:chMax val="0"/>
          <dgm:chPref val="0"/>
          <dgm:bulletEnabled val="1"/>
        </dgm:presLayoutVars>
      </dgm:prSet>
      <dgm:spPr/>
      <dgm:t>
        <a:bodyPr/>
        <a:lstStyle/>
        <a:p>
          <a:endParaRPr lang="en-US"/>
        </a:p>
      </dgm:t>
    </dgm:pt>
    <dgm:pt modelId="{0B5BAFB2-38BB-464B-93A7-67D1E51E6490}" type="pres">
      <dgm:prSet presAssocID="{12C29B5D-05D7-1E42-A28E-41DBF9F19C3C}" presName="BalanceSpacing" presStyleCnt="0"/>
      <dgm:spPr/>
    </dgm:pt>
    <dgm:pt modelId="{F08AC6AA-EFC5-D141-B63A-9F42D07E48F1}" type="pres">
      <dgm:prSet presAssocID="{12C29B5D-05D7-1E42-A28E-41DBF9F19C3C}" presName="BalanceSpacing1" presStyleCnt="0"/>
      <dgm:spPr/>
    </dgm:pt>
    <dgm:pt modelId="{FD459AE2-5909-D14A-9B98-48CC307D137C}" type="pres">
      <dgm:prSet presAssocID="{5745A787-9268-3F40-A075-019277D25A3C}" presName="Accent1Text" presStyleLbl="node1" presStyleIdx="1" presStyleCnt="6"/>
      <dgm:spPr/>
      <dgm:t>
        <a:bodyPr/>
        <a:lstStyle/>
        <a:p>
          <a:endParaRPr lang="en-US"/>
        </a:p>
      </dgm:t>
    </dgm:pt>
    <dgm:pt modelId="{5ABBC899-BAF5-1D40-95EF-ECF395C71FED}" type="pres">
      <dgm:prSet presAssocID="{5745A787-9268-3F40-A075-019277D25A3C}" presName="spaceBetweenRectangles" presStyleCnt="0"/>
      <dgm:spPr/>
    </dgm:pt>
    <dgm:pt modelId="{502FF62D-209D-EB43-A9D5-EFF8DF3811CD}" type="pres">
      <dgm:prSet presAssocID="{4EF375FF-474A-414C-9EAC-9A7A46CDDCF9}" presName="composite" presStyleCnt="0"/>
      <dgm:spPr/>
    </dgm:pt>
    <dgm:pt modelId="{C99E6037-7133-F24E-84FA-BD8AFDE128EC}" type="pres">
      <dgm:prSet presAssocID="{4EF375FF-474A-414C-9EAC-9A7A46CDDCF9}" presName="Parent1" presStyleLbl="node1" presStyleIdx="2" presStyleCnt="6">
        <dgm:presLayoutVars>
          <dgm:chMax val="1"/>
          <dgm:chPref val="1"/>
          <dgm:bulletEnabled val="1"/>
        </dgm:presLayoutVars>
      </dgm:prSet>
      <dgm:spPr/>
      <dgm:t>
        <a:bodyPr/>
        <a:lstStyle/>
        <a:p>
          <a:endParaRPr lang="en-US"/>
        </a:p>
      </dgm:t>
    </dgm:pt>
    <dgm:pt modelId="{498848DD-804F-EB46-91CF-E64F0D931C29}" type="pres">
      <dgm:prSet presAssocID="{4EF375FF-474A-414C-9EAC-9A7A46CDDCF9}" presName="Childtext1" presStyleLbl="revTx" presStyleIdx="1" presStyleCnt="3">
        <dgm:presLayoutVars>
          <dgm:chMax val="0"/>
          <dgm:chPref val="0"/>
          <dgm:bulletEnabled val="1"/>
        </dgm:presLayoutVars>
      </dgm:prSet>
      <dgm:spPr/>
      <dgm:t>
        <a:bodyPr/>
        <a:lstStyle/>
        <a:p>
          <a:endParaRPr lang="en-US"/>
        </a:p>
      </dgm:t>
    </dgm:pt>
    <dgm:pt modelId="{D4C3D01E-DE0B-924D-9294-A8DC9A77FAD4}" type="pres">
      <dgm:prSet presAssocID="{4EF375FF-474A-414C-9EAC-9A7A46CDDCF9}" presName="BalanceSpacing" presStyleCnt="0"/>
      <dgm:spPr/>
    </dgm:pt>
    <dgm:pt modelId="{217F9DE9-2DFC-214A-85E8-CFA67C8D6E55}" type="pres">
      <dgm:prSet presAssocID="{4EF375FF-474A-414C-9EAC-9A7A46CDDCF9}" presName="BalanceSpacing1" presStyleCnt="0"/>
      <dgm:spPr/>
    </dgm:pt>
    <dgm:pt modelId="{FFAD94B2-79B7-5C47-BB3D-0C2BDD800F85}" type="pres">
      <dgm:prSet presAssocID="{3F3F5287-539E-FA4A-B5EA-3D0A328AED46}" presName="Accent1Text" presStyleLbl="node1" presStyleIdx="3" presStyleCnt="6"/>
      <dgm:spPr/>
      <dgm:t>
        <a:bodyPr/>
        <a:lstStyle/>
        <a:p>
          <a:endParaRPr lang="en-US"/>
        </a:p>
      </dgm:t>
    </dgm:pt>
    <dgm:pt modelId="{6B04652A-ABEB-E842-B9F3-E83F6AD96957}" type="pres">
      <dgm:prSet presAssocID="{3F3F5287-539E-FA4A-B5EA-3D0A328AED46}" presName="spaceBetweenRectangles" presStyleCnt="0"/>
      <dgm:spPr/>
    </dgm:pt>
    <dgm:pt modelId="{95912E57-16E9-DA41-9112-4E16CB5C7BA4}" type="pres">
      <dgm:prSet presAssocID="{A67EE953-8EEF-8847-8088-732215528C35}" presName="composite" presStyleCnt="0"/>
      <dgm:spPr/>
    </dgm:pt>
    <dgm:pt modelId="{12D61535-C305-044C-BAC7-EC38BC6B69F7}" type="pres">
      <dgm:prSet presAssocID="{A67EE953-8EEF-8847-8088-732215528C35}" presName="Parent1" presStyleLbl="node1" presStyleIdx="4" presStyleCnt="6">
        <dgm:presLayoutVars>
          <dgm:chMax val="1"/>
          <dgm:chPref val="1"/>
          <dgm:bulletEnabled val="1"/>
        </dgm:presLayoutVars>
      </dgm:prSet>
      <dgm:spPr/>
      <dgm:t>
        <a:bodyPr/>
        <a:lstStyle/>
        <a:p>
          <a:endParaRPr lang="en-US"/>
        </a:p>
      </dgm:t>
    </dgm:pt>
    <dgm:pt modelId="{39484A42-FE29-B940-9FE6-49F4BA17A85B}" type="pres">
      <dgm:prSet presAssocID="{A67EE953-8EEF-8847-8088-732215528C35}" presName="Childtext1" presStyleLbl="revTx" presStyleIdx="2" presStyleCnt="3">
        <dgm:presLayoutVars>
          <dgm:chMax val="0"/>
          <dgm:chPref val="0"/>
          <dgm:bulletEnabled val="1"/>
        </dgm:presLayoutVars>
      </dgm:prSet>
      <dgm:spPr/>
      <dgm:t>
        <a:bodyPr/>
        <a:lstStyle/>
        <a:p>
          <a:endParaRPr lang="en-US"/>
        </a:p>
      </dgm:t>
    </dgm:pt>
    <dgm:pt modelId="{903ECDEA-2174-5C4C-B9E3-ADCA328657FE}" type="pres">
      <dgm:prSet presAssocID="{A67EE953-8EEF-8847-8088-732215528C35}" presName="BalanceSpacing" presStyleCnt="0"/>
      <dgm:spPr/>
    </dgm:pt>
    <dgm:pt modelId="{234BA2BF-116F-454D-A940-FAEBBD8EBA09}" type="pres">
      <dgm:prSet presAssocID="{A67EE953-8EEF-8847-8088-732215528C35}" presName="BalanceSpacing1" presStyleCnt="0"/>
      <dgm:spPr/>
    </dgm:pt>
    <dgm:pt modelId="{FE02C9C3-2F5D-2A4E-B953-EFFE3A00018A}" type="pres">
      <dgm:prSet presAssocID="{EF813352-95D2-294A-9651-7D800FCC4459}" presName="Accent1Text" presStyleLbl="node1" presStyleIdx="5" presStyleCnt="6"/>
      <dgm:spPr/>
      <dgm:t>
        <a:bodyPr/>
        <a:lstStyle/>
        <a:p>
          <a:endParaRPr lang="en-US"/>
        </a:p>
      </dgm:t>
    </dgm:pt>
  </dgm:ptLst>
  <dgm:cxnLst>
    <dgm:cxn modelId="{C3DE9B03-16BB-4A4E-84E2-83E0C5492071}" srcId="{12C29B5D-05D7-1E42-A28E-41DBF9F19C3C}" destId="{628ECE2A-C129-5949-A777-9FD49BBBDEE5}" srcOrd="0" destOrd="0" parTransId="{3003197E-ED01-C74D-BB56-B9A089D91BE2}" sibTransId="{2837A093-A89F-804B-BA56-0303B300B9B0}"/>
    <dgm:cxn modelId="{346DADA4-DD84-1040-A983-BF8E119D547E}" type="presOf" srcId="{EF813352-95D2-294A-9651-7D800FCC4459}" destId="{FE02C9C3-2F5D-2A4E-B953-EFFE3A00018A}" srcOrd="0" destOrd="0" presId="urn:microsoft.com/office/officeart/2008/layout/AlternatingHexagons"/>
    <dgm:cxn modelId="{91E931A6-99FB-0848-850F-503237210619}" type="presOf" srcId="{4EF375FF-474A-414C-9EAC-9A7A46CDDCF9}" destId="{C99E6037-7133-F24E-84FA-BD8AFDE128EC}" srcOrd="0" destOrd="0" presId="urn:microsoft.com/office/officeart/2008/layout/AlternatingHexagons"/>
    <dgm:cxn modelId="{4AD2FF3C-C120-5749-BBF5-73A31C39D4FB}" type="presOf" srcId="{628ECE2A-C129-5949-A777-9FD49BBBDEE5}" destId="{24B08F0C-596C-C642-893F-F66670A2C364}" srcOrd="0" destOrd="0" presId="urn:microsoft.com/office/officeart/2008/layout/AlternatingHexagons"/>
    <dgm:cxn modelId="{A5575D35-453A-9E44-B35E-B076BEA9520F}" type="presOf" srcId="{3F3F5287-539E-FA4A-B5EA-3D0A328AED46}" destId="{FFAD94B2-79B7-5C47-BB3D-0C2BDD800F85}" srcOrd="0" destOrd="0" presId="urn:microsoft.com/office/officeart/2008/layout/AlternatingHexagons"/>
    <dgm:cxn modelId="{9ED4FEA4-7E93-2C4D-A51C-781BEA31CFE4}" srcId="{563CB6C6-0009-FF40-97A3-09A8CE3599AE}" destId="{4EF375FF-474A-414C-9EAC-9A7A46CDDCF9}" srcOrd="1" destOrd="0" parTransId="{A1F31527-ACF9-0345-BDF3-FA5CCA5A105F}" sibTransId="{3F3F5287-539E-FA4A-B5EA-3D0A328AED46}"/>
    <dgm:cxn modelId="{E1CE2FB6-654D-F948-897D-5B5039E3A8AF}" srcId="{563CB6C6-0009-FF40-97A3-09A8CE3599AE}" destId="{A67EE953-8EEF-8847-8088-732215528C35}" srcOrd="2" destOrd="0" parTransId="{AADB1A1C-6F42-B941-B1F3-337D2B1D4FD9}" sibTransId="{EF813352-95D2-294A-9651-7D800FCC4459}"/>
    <dgm:cxn modelId="{1964ADA5-F440-8044-AD74-0808966FDEA8}" type="presOf" srcId="{5745A787-9268-3F40-A075-019277D25A3C}" destId="{FD459AE2-5909-D14A-9B98-48CC307D137C}" srcOrd="0" destOrd="0" presId="urn:microsoft.com/office/officeart/2008/layout/AlternatingHexagons"/>
    <dgm:cxn modelId="{FF95D481-DDC0-144B-94E0-095C15CA8896}" type="presOf" srcId="{A67EE953-8EEF-8847-8088-732215528C35}" destId="{12D61535-C305-044C-BAC7-EC38BC6B69F7}" srcOrd="0" destOrd="0" presId="urn:microsoft.com/office/officeart/2008/layout/AlternatingHexagons"/>
    <dgm:cxn modelId="{D49338AA-BEF8-5B4D-96B0-B78B1660F126}" srcId="{A67EE953-8EEF-8847-8088-732215528C35}" destId="{81C3BEA5-5B64-EE4A-918D-E64476AFC002}" srcOrd="0" destOrd="0" parTransId="{6F248C17-286E-BE46-9EC1-BF47E2B054FD}" sibTransId="{D7EDE899-4852-4245-A03F-2E9A9BE37593}"/>
    <dgm:cxn modelId="{0F95E8BC-6B00-9B49-B704-A3199688947D}" type="presOf" srcId="{563CB6C6-0009-FF40-97A3-09A8CE3599AE}" destId="{C36CAA80-C7CD-F447-9732-CBB91F8B22D6}" srcOrd="0" destOrd="0" presId="urn:microsoft.com/office/officeart/2008/layout/AlternatingHexagons"/>
    <dgm:cxn modelId="{8A2A30F7-D01E-E14A-A376-A04F47A98172}" srcId="{563CB6C6-0009-FF40-97A3-09A8CE3599AE}" destId="{12C29B5D-05D7-1E42-A28E-41DBF9F19C3C}" srcOrd="0" destOrd="0" parTransId="{834E29E8-F4A5-C94F-A394-D87E3834308A}" sibTransId="{5745A787-9268-3F40-A075-019277D25A3C}"/>
    <dgm:cxn modelId="{832F3FF5-EE97-A041-93F4-0EC9511B7637}" type="presOf" srcId="{51450A29-2E45-7344-9B16-25A46B168490}" destId="{498848DD-804F-EB46-91CF-E64F0D931C29}" srcOrd="0" destOrd="0" presId="urn:microsoft.com/office/officeart/2008/layout/AlternatingHexagons"/>
    <dgm:cxn modelId="{8148FA1E-E566-414E-9AA6-A00D9E93C16D}" type="presOf" srcId="{81C3BEA5-5B64-EE4A-918D-E64476AFC002}" destId="{39484A42-FE29-B940-9FE6-49F4BA17A85B}" srcOrd="0" destOrd="0" presId="urn:microsoft.com/office/officeart/2008/layout/AlternatingHexagons"/>
    <dgm:cxn modelId="{7D79C5AE-E4DB-B24F-9283-9FDA5B9A0AB0}" srcId="{4EF375FF-474A-414C-9EAC-9A7A46CDDCF9}" destId="{51450A29-2E45-7344-9B16-25A46B168490}" srcOrd="0" destOrd="0" parTransId="{77626D68-9C27-F047-BDD3-DEAB10B7B51A}" sibTransId="{4F54D29C-7225-B847-8EC1-3F4A9F236CAD}"/>
    <dgm:cxn modelId="{0CD0FEC8-2234-D24F-8F9C-63CF78061C4C}" type="presOf" srcId="{12C29B5D-05D7-1E42-A28E-41DBF9F19C3C}" destId="{F547C348-D990-274E-A141-A6DFF575760A}" srcOrd="0" destOrd="0" presId="urn:microsoft.com/office/officeart/2008/layout/AlternatingHexagons"/>
    <dgm:cxn modelId="{3A635A53-AE55-554C-BE75-6A881C07FA24}" type="presParOf" srcId="{C36CAA80-C7CD-F447-9732-CBB91F8B22D6}" destId="{42E24861-94BA-4A4F-BB7A-C2BD4F24C4C4}" srcOrd="0" destOrd="0" presId="urn:microsoft.com/office/officeart/2008/layout/AlternatingHexagons"/>
    <dgm:cxn modelId="{6AAA3222-CA4A-9949-A922-9A17863D4E7D}" type="presParOf" srcId="{42E24861-94BA-4A4F-BB7A-C2BD4F24C4C4}" destId="{F547C348-D990-274E-A141-A6DFF575760A}" srcOrd="0" destOrd="0" presId="urn:microsoft.com/office/officeart/2008/layout/AlternatingHexagons"/>
    <dgm:cxn modelId="{2E7AE4D6-D79A-FD4B-841D-4E2B89DBB45D}" type="presParOf" srcId="{42E24861-94BA-4A4F-BB7A-C2BD4F24C4C4}" destId="{24B08F0C-596C-C642-893F-F66670A2C364}" srcOrd="1" destOrd="0" presId="urn:microsoft.com/office/officeart/2008/layout/AlternatingHexagons"/>
    <dgm:cxn modelId="{0AB2C238-5D5C-3449-B611-0B3B1825B779}" type="presParOf" srcId="{42E24861-94BA-4A4F-BB7A-C2BD4F24C4C4}" destId="{0B5BAFB2-38BB-464B-93A7-67D1E51E6490}" srcOrd="2" destOrd="0" presId="urn:microsoft.com/office/officeart/2008/layout/AlternatingHexagons"/>
    <dgm:cxn modelId="{A3C1E47D-B244-E243-A4A6-771828929A81}" type="presParOf" srcId="{42E24861-94BA-4A4F-BB7A-C2BD4F24C4C4}" destId="{F08AC6AA-EFC5-D141-B63A-9F42D07E48F1}" srcOrd="3" destOrd="0" presId="urn:microsoft.com/office/officeart/2008/layout/AlternatingHexagons"/>
    <dgm:cxn modelId="{177B628B-7AF7-9F48-B7C5-4FCE8FD4446A}" type="presParOf" srcId="{42E24861-94BA-4A4F-BB7A-C2BD4F24C4C4}" destId="{FD459AE2-5909-D14A-9B98-48CC307D137C}" srcOrd="4" destOrd="0" presId="urn:microsoft.com/office/officeart/2008/layout/AlternatingHexagons"/>
    <dgm:cxn modelId="{F4D86F5D-E68C-1C4F-80C9-5E9F970A8544}" type="presParOf" srcId="{C36CAA80-C7CD-F447-9732-CBB91F8B22D6}" destId="{5ABBC899-BAF5-1D40-95EF-ECF395C71FED}" srcOrd="1" destOrd="0" presId="urn:microsoft.com/office/officeart/2008/layout/AlternatingHexagons"/>
    <dgm:cxn modelId="{21F9829F-D3C8-0248-BF72-006C0E0624F2}" type="presParOf" srcId="{C36CAA80-C7CD-F447-9732-CBB91F8B22D6}" destId="{502FF62D-209D-EB43-A9D5-EFF8DF3811CD}" srcOrd="2" destOrd="0" presId="urn:microsoft.com/office/officeart/2008/layout/AlternatingHexagons"/>
    <dgm:cxn modelId="{C38B21F1-245A-D747-91B4-70FFD4EB2A18}" type="presParOf" srcId="{502FF62D-209D-EB43-A9D5-EFF8DF3811CD}" destId="{C99E6037-7133-F24E-84FA-BD8AFDE128EC}" srcOrd="0" destOrd="0" presId="urn:microsoft.com/office/officeart/2008/layout/AlternatingHexagons"/>
    <dgm:cxn modelId="{A0211EA2-5369-7D45-9747-1252DE13CAA8}" type="presParOf" srcId="{502FF62D-209D-EB43-A9D5-EFF8DF3811CD}" destId="{498848DD-804F-EB46-91CF-E64F0D931C29}" srcOrd="1" destOrd="0" presId="urn:microsoft.com/office/officeart/2008/layout/AlternatingHexagons"/>
    <dgm:cxn modelId="{70D26788-740D-2547-8A4A-914F699EBBF2}" type="presParOf" srcId="{502FF62D-209D-EB43-A9D5-EFF8DF3811CD}" destId="{D4C3D01E-DE0B-924D-9294-A8DC9A77FAD4}" srcOrd="2" destOrd="0" presId="urn:microsoft.com/office/officeart/2008/layout/AlternatingHexagons"/>
    <dgm:cxn modelId="{5DA9F897-4567-E94F-A090-42DD893045A6}" type="presParOf" srcId="{502FF62D-209D-EB43-A9D5-EFF8DF3811CD}" destId="{217F9DE9-2DFC-214A-85E8-CFA67C8D6E55}" srcOrd="3" destOrd="0" presId="urn:microsoft.com/office/officeart/2008/layout/AlternatingHexagons"/>
    <dgm:cxn modelId="{E74D39EA-41AD-9442-83DF-9C3CE0245F78}" type="presParOf" srcId="{502FF62D-209D-EB43-A9D5-EFF8DF3811CD}" destId="{FFAD94B2-79B7-5C47-BB3D-0C2BDD800F85}" srcOrd="4" destOrd="0" presId="urn:microsoft.com/office/officeart/2008/layout/AlternatingHexagons"/>
    <dgm:cxn modelId="{07DB4837-94CE-B248-BAE6-E098196514FF}" type="presParOf" srcId="{C36CAA80-C7CD-F447-9732-CBB91F8B22D6}" destId="{6B04652A-ABEB-E842-B9F3-E83F6AD96957}" srcOrd="3" destOrd="0" presId="urn:microsoft.com/office/officeart/2008/layout/AlternatingHexagons"/>
    <dgm:cxn modelId="{2DDCA300-CDCB-0343-84F6-7054CC97C05A}" type="presParOf" srcId="{C36CAA80-C7CD-F447-9732-CBB91F8B22D6}" destId="{95912E57-16E9-DA41-9112-4E16CB5C7BA4}" srcOrd="4" destOrd="0" presId="urn:microsoft.com/office/officeart/2008/layout/AlternatingHexagons"/>
    <dgm:cxn modelId="{2D6FFE94-0DD9-9647-8CA8-512B10469932}" type="presParOf" srcId="{95912E57-16E9-DA41-9112-4E16CB5C7BA4}" destId="{12D61535-C305-044C-BAC7-EC38BC6B69F7}" srcOrd="0" destOrd="0" presId="urn:microsoft.com/office/officeart/2008/layout/AlternatingHexagons"/>
    <dgm:cxn modelId="{809BFB98-EC8A-474D-A416-87117C8B7114}" type="presParOf" srcId="{95912E57-16E9-DA41-9112-4E16CB5C7BA4}" destId="{39484A42-FE29-B940-9FE6-49F4BA17A85B}" srcOrd="1" destOrd="0" presId="urn:microsoft.com/office/officeart/2008/layout/AlternatingHexagons"/>
    <dgm:cxn modelId="{19B1C689-5620-BC4C-A19F-0ABAB8CF4536}" type="presParOf" srcId="{95912E57-16E9-DA41-9112-4E16CB5C7BA4}" destId="{903ECDEA-2174-5C4C-B9E3-ADCA328657FE}" srcOrd="2" destOrd="0" presId="urn:microsoft.com/office/officeart/2008/layout/AlternatingHexagons"/>
    <dgm:cxn modelId="{34D6EDAD-79C4-8641-A94E-552BADFE00F4}" type="presParOf" srcId="{95912E57-16E9-DA41-9112-4E16CB5C7BA4}" destId="{234BA2BF-116F-454D-A940-FAEBBD8EBA09}" srcOrd="3" destOrd="0" presId="urn:microsoft.com/office/officeart/2008/layout/AlternatingHexagons"/>
    <dgm:cxn modelId="{7D3628EA-164D-A74A-AFB2-16736B51257C}" type="presParOf" srcId="{95912E57-16E9-DA41-9112-4E16CB5C7BA4}" destId="{FE02C9C3-2F5D-2A4E-B953-EFFE3A00018A}"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3CB6C6-0009-FF40-97A3-09A8CE3599AE}" type="doc">
      <dgm:prSet loTypeId="urn:microsoft.com/office/officeart/2008/layout/AlternatingHexagons" loCatId="" qsTypeId="urn:microsoft.com/office/officeart/2005/8/quickstyle/simple3" qsCatId="simple" csTypeId="urn:microsoft.com/office/officeart/2005/8/colors/accent0_3" csCatId="mainScheme" phldr="1"/>
      <dgm:spPr/>
      <dgm:t>
        <a:bodyPr/>
        <a:lstStyle/>
        <a:p>
          <a:endParaRPr lang="en-US"/>
        </a:p>
      </dgm:t>
    </dgm:pt>
    <dgm:pt modelId="{12C29B5D-05D7-1E42-A28E-41DBF9F19C3C}">
      <dgm:prSet phldrT="[Text]"/>
      <dgm:spPr>
        <a:solidFill>
          <a:schemeClr val="bg1">
            <a:lumMod val="85000"/>
            <a:lumOff val="15000"/>
          </a:schemeClr>
        </a:solidFill>
        <a:ln>
          <a:noFill/>
        </a:ln>
      </dgm:spPr>
      <dgm:t>
        <a:bodyPr/>
        <a:lstStyle/>
        <a:p>
          <a:endParaRPr lang="en-US" dirty="0">
            <a:solidFill>
              <a:schemeClr val="bg1"/>
            </a:solidFill>
          </a:endParaRPr>
        </a:p>
      </dgm:t>
    </dgm:pt>
    <dgm:pt modelId="{834E29E8-F4A5-C94F-A394-D87E3834308A}" type="parTrans" cxnId="{8A2A30F7-D01E-E14A-A376-A04F47A98172}">
      <dgm:prSet/>
      <dgm:spPr/>
      <dgm:t>
        <a:bodyPr/>
        <a:lstStyle/>
        <a:p>
          <a:endParaRPr lang="en-US"/>
        </a:p>
      </dgm:t>
    </dgm:pt>
    <dgm:pt modelId="{5745A787-9268-3F40-A075-019277D25A3C}" type="sibTrans" cxnId="{8A2A30F7-D01E-E14A-A376-A04F47A98172}">
      <dgm:prSet/>
      <dgm:spPr>
        <a:solidFill>
          <a:schemeClr val="bg1">
            <a:lumMod val="85000"/>
            <a:lumOff val="15000"/>
          </a:schemeClr>
        </a:solidFill>
        <a:ln>
          <a:noFill/>
        </a:ln>
      </dgm:spPr>
      <dgm:t>
        <a:bodyPr/>
        <a:lstStyle/>
        <a:p>
          <a:endParaRPr lang="en-US"/>
        </a:p>
      </dgm:t>
    </dgm:pt>
    <dgm:pt modelId="{628ECE2A-C129-5949-A777-9FD49BBBDEE5}">
      <dgm:prSet phldrT="[Text]"/>
      <dgm:spPr/>
      <dgm:t>
        <a:bodyPr/>
        <a:lstStyle/>
        <a:p>
          <a:endParaRPr lang="en-US" dirty="0"/>
        </a:p>
      </dgm:t>
    </dgm:pt>
    <dgm:pt modelId="{3003197E-ED01-C74D-BB56-B9A089D91BE2}" type="parTrans" cxnId="{C3DE9B03-16BB-4A4E-84E2-83E0C5492071}">
      <dgm:prSet/>
      <dgm:spPr/>
      <dgm:t>
        <a:bodyPr/>
        <a:lstStyle/>
        <a:p>
          <a:endParaRPr lang="en-US"/>
        </a:p>
      </dgm:t>
    </dgm:pt>
    <dgm:pt modelId="{2837A093-A89F-804B-BA56-0303B300B9B0}" type="sibTrans" cxnId="{C3DE9B03-16BB-4A4E-84E2-83E0C5492071}">
      <dgm:prSet/>
      <dgm:spPr/>
      <dgm:t>
        <a:bodyPr/>
        <a:lstStyle/>
        <a:p>
          <a:endParaRPr lang="en-US"/>
        </a:p>
      </dgm:t>
    </dgm:pt>
    <dgm:pt modelId="{4EF375FF-474A-414C-9EAC-9A7A46CDDCF9}">
      <dgm:prSet phldrT="[Text]"/>
      <dgm:spPr>
        <a:solidFill>
          <a:schemeClr val="bg1">
            <a:lumMod val="85000"/>
            <a:lumOff val="15000"/>
          </a:schemeClr>
        </a:solidFill>
        <a:ln>
          <a:noFill/>
        </a:ln>
      </dgm:spPr>
      <dgm:t>
        <a:bodyPr/>
        <a:lstStyle/>
        <a:p>
          <a:endParaRPr lang="en-US" dirty="0">
            <a:solidFill>
              <a:schemeClr val="bg1"/>
            </a:solidFill>
          </a:endParaRPr>
        </a:p>
      </dgm:t>
    </dgm:pt>
    <dgm:pt modelId="{A1F31527-ACF9-0345-BDF3-FA5CCA5A105F}" type="parTrans" cxnId="{9ED4FEA4-7E93-2C4D-A51C-781BEA31CFE4}">
      <dgm:prSet/>
      <dgm:spPr/>
      <dgm:t>
        <a:bodyPr/>
        <a:lstStyle/>
        <a:p>
          <a:endParaRPr lang="en-US"/>
        </a:p>
      </dgm:t>
    </dgm:pt>
    <dgm:pt modelId="{3F3F5287-539E-FA4A-B5EA-3D0A328AED46}" type="sibTrans" cxnId="{9ED4FEA4-7E93-2C4D-A51C-781BEA31CFE4}">
      <dgm:prSet/>
      <dgm:spPr>
        <a:solidFill>
          <a:schemeClr val="bg1">
            <a:lumMod val="85000"/>
            <a:lumOff val="15000"/>
          </a:schemeClr>
        </a:solidFill>
        <a:ln>
          <a:noFill/>
        </a:ln>
      </dgm:spPr>
      <dgm:t>
        <a:bodyPr/>
        <a:lstStyle/>
        <a:p>
          <a:endParaRPr lang="en-US"/>
        </a:p>
      </dgm:t>
    </dgm:pt>
    <dgm:pt modelId="{51450A29-2E45-7344-9B16-25A46B168490}">
      <dgm:prSet phldrT="[Text]"/>
      <dgm:spPr/>
      <dgm:t>
        <a:bodyPr/>
        <a:lstStyle/>
        <a:p>
          <a:endParaRPr lang="en-US" dirty="0"/>
        </a:p>
      </dgm:t>
    </dgm:pt>
    <dgm:pt modelId="{77626D68-9C27-F047-BDD3-DEAB10B7B51A}" type="parTrans" cxnId="{7D79C5AE-E4DB-B24F-9283-9FDA5B9A0AB0}">
      <dgm:prSet/>
      <dgm:spPr/>
      <dgm:t>
        <a:bodyPr/>
        <a:lstStyle/>
        <a:p>
          <a:endParaRPr lang="en-US"/>
        </a:p>
      </dgm:t>
    </dgm:pt>
    <dgm:pt modelId="{4F54D29C-7225-B847-8EC1-3F4A9F236CAD}" type="sibTrans" cxnId="{7D79C5AE-E4DB-B24F-9283-9FDA5B9A0AB0}">
      <dgm:prSet/>
      <dgm:spPr/>
      <dgm:t>
        <a:bodyPr/>
        <a:lstStyle/>
        <a:p>
          <a:endParaRPr lang="en-US"/>
        </a:p>
      </dgm:t>
    </dgm:pt>
    <dgm:pt modelId="{81C3BEA5-5B64-EE4A-918D-E64476AFC002}">
      <dgm:prSet phldrT="[Text]"/>
      <dgm:spPr/>
      <dgm:t>
        <a:bodyPr/>
        <a:lstStyle/>
        <a:p>
          <a:endParaRPr lang="en-US" dirty="0"/>
        </a:p>
      </dgm:t>
    </dgm:pt>
    <dgm:pt modelId="{6F248C17-286E-BE46-9EC1-BF47E2B054FD}" type="parTrans" cxnId="{D49338AA-BEF8-5B4D-96B0-B78B1660F126}">
      <dgm:prSet/>
      <dgm:spPr/>
      <dgm:t>
        <a:bodyPr/>
        <a:lstStyle/>
        <a:p>
          <a:endParaRPr lang="en-US"/>
        </a:p>
      </dgm:t>
    </dgm:pt>
    <dgm:pt modelId="{D7EDE899-4852-4245-A03F-2E9A9BE37593}" type="sibTrans" cxnId="{D49338AA-BEF8-5B4D-96B0-B78B1660F126}">
      <dgm:prSet/>
      <dgm:spPr/>
      <dgm:t>
        <a:bodyPr/>
        <a:lstStyle/>
        <a:p>
          <a:endParaRPr lang="en-US"/>
        </a:p>
      </dgm:t>
    </dgm:pt>
    <dgm:pt modelId="{A67EE953-8EEF-8847-8088-732215528C35}">
      <dgm:prSet phldrT="[Text]" custT="1"/>
      <dgm:spPr>
        <a:solidFill>
          <a:schemeClr val="accent5">
            <a:lumMod val="60000"/>
            <a:lumOff val="40000"/>
          </a:schemeClr>
        </a:solidFill>
        <a:ln>
          <a:noFill/>
        </a:ln>
      </dgm:spPr>
      <dgm:t>
        <a:bodyPr/>
        <a:lstStyle/>
        <a:p>
          <a:endParaRPr lang="en-US" sz="1700" dirty="0">
            <a:solidFill>
              <a:schemeClr val="bg1"/>
            </a:solidFill>
          </a:endParaRPr>
        </a:p>
      </dgm:t>
    </dgm:pt>
    <dgm:pt modelId="{EF813352-95D2-294A-9651-7D800FCC4459}" type="sibTrans" cxnId="{E1CE2FB6-654D-F948-897D-5B5039E3A8AF}">
      <dgm:prSet/>
      <dgm:spPr>
        <a:solidFill>
          <a:srgbClr val="003CA3"/>
        </a:solidFill>
        <a:ln>
          <a:noFill/>
        </a:ln>
      </dgm:spPr>
      <dgm:t>
        <a:bodyPr/>
        <a:lstStyle/>
        <a:p>
          <a:endParaRPr lang="en-US"/>
        </a:p>
      </dgm:t>
    </dgm:pt>
    <dgm:pt modelId="{AADB1A1C-6F42-B941-B1F3-337D2B1D4FD9}" type="parTrans" cxnId="{E1CE2FB6-654D-F948-897D-5B5039E3A8AF}">
      <dgm:prSet/>
      <dgm:spPr/>
      <dgm:t>
        <a:bodyPr/>
        <a:lstStyle/>
        <a:p>
          <a:endParaRPr lang="en-US"/>
        </a:p>
      </dgm:t>
    </dgm:pt>
    <dgm:pt modelId="{C36CAA80-C7CD-F447-9732-CBB91F8B22D6}" type="pres">
      <dgm:prSet presAssocID="{563CB6C6-0009-FF40-97A3-09A8CE3599AE}" presName="Name0" presStyleCnt="0">
        <dgm:presLayoutVars>
          <dgm:chMax/>
          <dgm:chPref/>
          <dgm:dir/>
          <dgm:animLvl val="lvl"/>
        </dgm:presLayoutVars>
      </dgm:prSet>
      <dgm:spPr/>
      <dgm:t>
        <a:bodyPr/>
        <a:lstStyle/>
        <a:p>
          <a:endParaRPr lang="en-US"/>
        </a:p>
      </dgm:t>
    </dgm:pt>
    <dgm:pt modelId="{42E24861-94BA-4A4F-BB7A-C2BD4F24C4C4}" type="pres">
      <dgm:prSet presAssocID="{12C29B5D-05D7-1E42-A28E-41DBF9F19C3C}" presName="composite" presStyleCnt="0"/>
      <dgm:spPr/>
    </dgm:pt>
    <dgm:pt modelId="{F547C348-D990-274E-A141-A6DFF575760A}" type="pres">
      <dgm:prSet presAssocID="{12C29B5D-05D7-1E42-A28E-41DBF9F19C3C}" presName="Parent1" presStyleLbl="node1" presStyleIdx="0" presStyleCnt="6">
        <dgm:presLayoutVars>
          <dgm:chMax val="1"/>
          <dgm:chPref val="1"/>
          <dgm:bulletEnabled val="1"/>
        </dgm:presLayoutVars>
      </dgm:prSet>
      <dgm:spPr/>
      <dgm:t>
        <a:bodyPr/>
        <a:lstStyle/>
        <a:p>
          <a:endParaRPr lang="en-US"/>
        </a:p>
      </dgm:t>
    </dgm:pt>
    <dgm:pt modelId="{24B08F0C-596C-C642-893F-F66670A2C364}" type="pres">
      <dgm:prSet presAssocID="{12C29B5D-05D7-1E42-A28E-41DBF9F19C3C}" presName="Childtext1" presStyleLbl="revTx" presStyleIdx="0" presStyleCnt="3">
        <dgm:presLayoutVars>
          <dgm:chMax val="0"/>
          <dgm:chPref val="0"/>
          <dgm:bulletEnabled val="1"/>
        </dgm:presLayoutVars>
      </dgm:prSet>
      <dgm:spPr/>
      <dgm:t>
        <a:bodyPr/>
        <a:lstStyle/>
        <a:p>
          <a:endParaRPr lang="en-US"/>
        </a:p>
      </dgm:t>
    </dgm:pt>
    <dgm:pt modelId="{0B5BAFB2-38BB-464B-93A7-67D1E51E6490}" type="pres">
      <dgm:prSet presAssocID="{12C29B5D-05D7-1E42-A28E-41DBF9F19C3C}" presName="BalanceSpacing" presStyleCnt="0"/>
      <dgm:spPr/>
    </dgm:pt>
    <dgm:pt modelId="{F08AC6AA-EFC5-D141-B63A-9F42D07E48F1}" type="pres">
      <dgm:prSet presAssocID="{12C29B5D-05D7-1E42-A28E-41DBF9F19C3C}" presName="BalanceSpacing1" presStyleCnt="0"/>
      <dgm:spPr/>
    </dgm:pt>
    <dgm:pt modelId="{FD459AE2-5909-D14A-9B98-48CC307D137C}" type="pres">
      <dgm:prSet presAssocID="{5745A787-9268-3F40-A075-019277D25A3C}" presName="Accent1Text" presStyleLbl="node1" presStyleIdx="1" presStyleCnt="6"/>
      <dgm:spPr/>
      <dgm:t>
        <a:bodyPr/>
        <a:lstStyle/>
        <a:p>
          <a:endParaRPr lang="en-US"/>
        </a:p>
      </dgm:t>
    </dgm:pt>
    <dgm:pt modelId="{5ABBC899-BAF5-1D40-95EF-ECF395C71FED}" type="pres">
      <dgm:prSet presAssocID="{5745A787-9268-3F40-A075-019277D25A3C}" presName="spaceBetweenRectangles" presStyleCnt="0"/>
      <dgm:spPr/>
    </dgm:pt>
    <dgm:pt modelId="{502FF62D-209D-EB43-A9D5-EFF8DF3811CD}" type="pres">
      <dgm:prSet presAssocID="{4EF375FF-474A-414C-9EAC-9A7A46CDDCF9}" presName="composite" presStyleCnt="0"/>
      <dgm:spPr/>
    </dgm:pt>
    <dgm:pt modelId="{C99E6037-7133-F24E-84FA-BD8AFDE128EC}" type="pres">
      <dgm:prSet presAssocID="{4EF375FF-474A-414C-9EAC-9A7A46CDDCF9}" presName="Parent1" presStyleLbl="node1" presStyleIdx="2" presStyleCnt="6">
        <dgm:presLayoutVars>
          <dgm:chMax val="1"/>
          <dgm:chPref val="1"/>
          <dgm:bulletEnabled val="1"/>
        </dgm:presLayoutVars>
      </dgm:prSet>
      <dgm:spPr/>
      <dgm:t>
        <a:bodyPr/>
        <a:lstStyle/>
        <a:p>
          <a:endParaRPr lang="en-US"/>
        </a:p>
      </dgm:t>
    </dgm:pt>
    <dgm:pt modelId="{498848DD-804F-EB46-91CF-E64F0D931C29}" type="pres">
      <dgm:prSet presAssocID="{4EF375FF-474A-414C-9EAC-9A7A46CDDCF9}" presName="Childtext1" presStyleLbl="revTx" presStyleIdx="1" presStyleCnt="3">
        <dgm:presLayoutVars>
          <dgm:chMax val="0"/>
          <dgm:chPref val="0"/>
          <dgm:bulletEnabled val="1"/>
        </dgm:presLayoutVars>
      </dgm:prSet>
      <dgm:spPr/>
      <dgm:t>
        <a:bodyPr/>
        <a:lstStyle/>
        <a:p>
          <a:endParaRPr lang="en-US"/>
        </a:p>
      </dgm:t>
    </dgm:pt>
    <dgm:pt modelId="{D4C3D01E-DE0B-924D-9294-A8DC9A77FAD4}" type="pres">
      <dgm:prSet presAssocID="{4EF375FF-474A-414C-9EAC-9A7A46CDDCF9}" presName="BalanceSpacing" presStyleCnt="0"/>
      <dgm:spPr/>
    </dgm:pt>
    <dgm:pt modelId="{217F9DE9-2DFC-214A-85E8-CFA67C8D6E55}" type="pres">
      <dgm:prSet presAssocID="{4EF375FF-474A-414C-9EAC-9A7A46CDDCF9}" presName="BalanceSpacing1" presStyleCnt="0"/>
      <dgm:spPr/>
    </dgm:pt>
    <dgm:pt modelId="{FFAD94B2-79B7-5C47-BB3D-0C2BDD800F85}" type="pres">
      <dgm:prSet presAssocID="{3F3F5287-539E-FA4A-B5EA-3D0A328AED46}" presName="Accent1Text" presStyleLbl="node1" presStyleIdx="3" presStyleCnt="6"/>
      <dgm:spPr/>
      <dgm:t>
        <a:bodyPr/>
        <a:lstStyle/>
        <a:p>
          <a:endParaRPr lang="en-US"/>
        </a:p>
      </dgm:t>
    </dgm:pt>
    <dgm:pt modelId="{6B04652A-ABEB-E842-B9F3-E83F6AD96957}" type="pres">
      <dgm:prSet presAssocID="{3F3F5287-539E-FA4A-B5EA-3D0A328AED46}" presName="spaceBetweenRectangles" presStyleCnt="0"/>
      <dgm:spPr/>
    </dgm:pt>
    <dgm:pt modelId="{95912E57-16E9-DA41-9112-4E16CB5C7BA4}" type="pres">
      <dgm:prSet presAssocID="{A67EE953-8EEF-8847-8088-732215528C35}" presName="composite" presStyleCnt="0"/>
      <dgm:spPr/>
    </dgm:pt>
    <dgm:pt modelId="{12D61535-C305-044C-BAC7-EC38BC6B69F7}" type="pres">
      <dgm:prSet presAssocID="{A67EE953-8EEF-8847-8088-732215528C35}" presName="Parent1" presStyleLbl="node1" presStyleIdx="4" presStyleCnt="6">
        <dgm:presLayoutVars>
          <dgm:chMax val="1"/>
          <dgm:chPref val="1"/>
          <dgm:bulletEnabled val="1"/>
        </dgm:presLayoutVars>
      </dgm:prSet>
      <dgm:spPr/>
      <dgm:t>
        <a:bodyPr/>
        <a:lstStyle/>
        <a:p>
          <a:endParaRPr lang="en-US"/>
        </a:p>
      </dgm:t>
    </dgm:pt>
    <dgm:pt modelId="{39484A42-FE29-B940-9FE6-49F4BA17A85B}" type="pres">
      <dgm:prSet presAssocID="{A67EE953-8EEF-8847-8088-732215528C35}" presName="Childtext1" presStyleLbl="revTx" presStyleIdx="2" presStyleCnt="3">
        <dgm:presLayoutVars>
          <dgm:chMax val="0"/>
          <dgm:chPref val="0"/>
          <dgm:bulletEnabled val="1"/>
        </dgm:presLayoutVars>
      </dgm:prSet>
      <dgm:spPr/>
      <dgm:t>
        <a:bodyPr/>
        <a:lstStyle/>
        <a:p>
          <a:endParaRPr lang="en-US"/>
        </a:p>
      </dgm:t>
    </dgm:pt>
    <dgm:pt modelId="{903ECDEA-2174-5C4C-B9E3-ADCA328657FE}" type="pres">
      <dgm:prSet presAssocID="{A67EE953-8EEF-8847-8088-732215528C35}" presName="BalanceSpacing" presStyleCnt="0"/>
      <dgm:spPr/>
    </dgm:pt>
    <dgm:pt modelId="{234BA2BF-116F-454D-A940-FAEBBD8EBA09}" type="pres">
      <dgm:prSet presAssocID="{A67EE953-8EEF-8847-8088-732215528C35}" presName="BalanceSpacing1" presStyleCnt="0"/>
      <dgm:spPr/>
    </dgm:pt>
    <dgm:pt modelId="{FE02C9C3-2F5D-2A4E-B953-EFFE3A00018A}" type="pres">
      <dgm:prSet presAssocID="{EF813352-95D2-294A-9651-7D800FCC4459}" presName="Accent1Text" presStyleLbl="node1" presStyleIdx="5" presStyleCnt="6"/>
      <dgm:spPr/>
      <dgm:t>
        <a:bodyPr/>
        <a:lstStyle/>
        <a:p>
          <a:endParaRPr lang="en-US"/>
        </a:p>
      </dgm:t>
    </dgm:pt>
  </dgm:ptLst>
  <dgm:cxnLst>
    <dgm:cxn modelId="{DA364C05-D829-1E43-9F4B-2EA0EEE048D8}" type="presOf" srcId="{81C3BEA5-5B64-EE4A-918D-E64476AFC002}" destId="{39484A42-FE29-B940-9FE6-49F4BA17A85B}" srcOrd="0" destOrd="0" presId="urn:microsoft.com/office/officeart/2008/layout/AlternatingHexagons"/>
    <dgm:cxn modelId="{B29344F6-C217-1840-87AE-B1A124C6FEA8}" type="presOf" srcId="{3F3F5287-539E-FA4A-B5EA-3D0A328AED46}" destId="{FFAD94B2-79B7-5C47-BB3D-0C2BDD800F85}" srcOrd="0" destOrd="0" presId="urn:microsoft.com/office/officeart/2008/layout/AlternatingHexagons"/>
    <dgm:cxn modelId="{C3DE9B03-16BB-4A4E-84E2-83E0C5492071}" srcId="{12C29B5D-05D7-1E42-A28E-41DBF9F19C3C}" destId="{628ECE2A-C129-5949-A777-9FD49BBBDEE5}" srcOrd="0" destOrd="0" parTransId="{3003197E-ED01-C74D-BB56-B9A089D91BE2}" sibTransId="{2837A093-A89F-804B-BA56-0303B300B9B0}"/>
    <dgm:cxn modelId="{2B399983-9A13-544A-9AFD-60E3D3BE1ECE}" type="presOf" srcId="{628ECE2A-C129-5949-A777-9FD49BBBDEE5}" destId="{24B08F0C-596C-C642-893F-F66670A2C364}" srcOrd="0" destOrd="0" presId="urn:microsoft.com/office/officeart/2008/layout/AlternatingHexagons"/>
    <dgm:cxn modelId="{72FDA067-743F-CE43-AD0B-FE359281D41B}" type="presOf" srcId="{A67EE953-8EEF-8847-8088-732215528C35}" destId="{12D61535-C305-044C-BAC7-EC38BC6B69F7}" srcOrd="0" destOrd="0" presId="urn:microsoft.com/office/officeart/2008/layout/AlternatingHexagons"/>
    <dgm:cxn modelId="{9ED4FEA4-7E93-2C4D-A51C-781BEA31CFE4}" srcId="{563CB6C6-0009-FF40-97A3-09A8CE3599AE}" destId="{4EF375FF-474A-414C-9EAC-9A7A46CDDCF9}" srcOrd="1" destOrd="0" parTransId="{A1F31527-ACF9-0345-BDF3-FA5CCA5A105F}" sibTransId="{3F3F5287-539E-FA4A-B5EA-3D0A328AED46}"/>
    <dgm:cxn modelId="{E1CE2FB6-654D-F948-897D-5B5039E3A8AF}" srcId="{563CB6C6-0009-FF40-97A3-09A8CE3599AE}" destId="{A67EE953-8EEF-8847-8088-732215528C35}" srcOrd="2" destOrd="0" parTransId="{AADB1A1C-6F42-B941-B1F3-337D2B1D4FD9}" sibTransId="{EF813352-95D2-294A-9651-7D800FCC4459}"/>
    <dgm:cxn modelId="{A1C0FC5F-31EA-B745-8B7D-291418870486}" type="presOf" srcId="{EF813352-95D2-294A-9651-7D800FCC4459}" destId="{FE02C9C3-2F5D-2A4E-B953-EFFE3A00018A}" srcOrd="0" destOrd="0" presId="urn:microsoft.com/office/officeart/2008/layout/AlternatingHexagons"/>
    <dgm:cxn modelId="{4B9F67ED-069B-F343-898F-1592E83A4C72}" type="presOf" srcId="{5745A787-9268-3F40-A075-019277D25A3C}" destId="{FD459AE2-5909-D14A-9B98-48CC307D137C}" srcOrd="0" destOrd="0" presId="urn:microsoft.com/office/officeart/2008/layout/AlternatingHexagons"/>
    <dgm:cxn modelId="{D49338AA-BEF8-5B4D-96B0-B78B1660F126}" srcId="{A67EE953-8EEF-8847-8088-732215528C35}" destId="{81C3BEA5-5B64-EE4A-918D-E64476AFC002}" srcOrd="0" destOrd="0" parTransId="{6F248C17-286E-BE46-9EC1-BF47E2B054FD}" sibTransId="{D7EDE899-4852-4245-A03F-2E9A9BE37593}"/>
    <dgm:cxn modelId="{E5C830FF-ABAF-3B48-8F89-EBD5EC98756D}" type="presOf" srcId="{51450A29-2E45-7344-9B16-25A46B168490}" destId="{498848DD-804F-EB46-91CF-E64F0D931C29}" srcOrd="0" destOrd="0" presId="urn:microsoft.com/office/officeart/2008/layout/AlternatingHexagons"/>
    <dgm:cxn modelId="{8A2A30F7-D01E-E14A-A376-A04F47A98172}" srcId="{563CB6C6-0009-FF40-97A3-09A8CE3599AE}" destId="{12C29B5D-05D7-1E42-A28E-41DBF9F19C3C}" srcOrd="0" destOrd="0" parTransId="{834E29E8-F4A5-C94F-A394-D87E3834308A}" sibTransId="{5745A787-9268-3F40-A075-019277D25A3C}"/>
    <dgm:cxn modelId="{382FF8E8-DC07-7E41-A657-47952D8411FA}" type="presOf" srcId="{563CB6C6-0009-FF40-97A3-09A8CE3599AE}" destId="{C36CAA80-C7CD-F447-9732-CBB91F8B22D6}" srcOrd="0" destOrd="0" presId="urn:microsoft.com/office/officeart/2008/layout/AlternatingHexagons"/>
    <dgm:cxn modelId="{7D79C5AE-E4DB-B24F-9283-9FDA5B9A0AB0}" srcId="{4EF375FF-474A-414C-9EAC-9A7A46CDDCF9}" destId="{51450A29-2E45-7344-9B16-25A46B168490}" srcOrd="0" destOrd="0" parTransId="{77626D68-9C27-F047-BDD3-DEAB10B7B51A}" sibTransId="{4F54D29C-7225-B847-8EC1-3F4A9F236CAD}"/>
    <dgm:cxn modelId="{3C50205B-E27D-C74E-B78A-76215638F510}" type="presOf" srcId="{4EF375FF-474A-414C-9EAC-9A7A46CDDCF9}" destId="{C99E6037-7133-F24E-84FA-BD8AFDE128EC}" srcOrd="0" destOrd="0" presId="urn:microsoft.com/office/officeart/2008/layout/AlternatingHexagons"/>
    <dgm:cxn modelId="{475674C4-EF1D-E144-B6CF-BE80553006BB}" type="presOf" srcId="{12C29B5D-05D7-1E42-A28E-41DBF9F19C3C}" destId="{F547C348-D990-274E-A141-A6DFF575760A}" srcOrd="0" destOrd="0" presId="urn:microsoft.com/office/officeart/2008/layout/AlternatingHexagons"/>
    <dgm:cxn modelId="{62AC2D50-19F0-DD46-99C2-81C410A309BA}" type="presParOf" srcId="{C36CAA80-C7CD-F447-9732-CBB91F8B22D6}" destId="{42E24861-94BA-4A4F-BB7A-C2BD4F24C4C4}" srcOrd="0" destOrd="0" presId="urn:microsoft.com/office/officeart/2008/layout/AlternatingHexagons"/>
    <dgm:cxn modelId="{A335B695-4BD0-8446-AE97-B2D5BC9F7F74}" type="presParOf" srcId="{42E24861-94BA-4A4F-BB7A-C2BD4F24C4C4}" destId="{F547C348-D990-274E-A141-A6DFF575760A}" srcOrd="0" destOrd="0" presId="urn:microsoft.com/office/officeart/2008/layout/AlternatingHexagons"/>
    <dgm:cxn modelId="{BE34B0B9-119B-A841-A765-D9A677DD68BE}" type="presParOf" srcId="{42E24861-94BA-4A4F-BB7A-C2BD4F24C4C4}" destId="{24B08F0C-596C-C642-893F-F66670A2C364}" srcOrd="1" destOrd="0" presId="urn:microsoft.com/office/officeart/2008/layout/AlternatingHexagons"/>
    <dgm:cxn modelId="{37829252-5336-E94E-BC7D-99B26734F7D0}" type="presParOf" srcId="{42E24861-94BA-4A4F-BB7A-C2BD4F24C4C4}" destId="{0B5BAFB2-38BB-464B-93A7-67D1E51E6490}" srcOrd="2" destOrd="0" presId="urn:microsoft.com/office/officeart/2008/layout/AlternatingHexagons"/>
    <dgm:cxn modelId="{933A367B-58FE-5249-B1C0-003A36A95D37}" type="presParOf" srcId="{42E24861-94BA-4A4F-BB7A-C2BD4F24C4C4}" destId="{F08AC6AA-EFC5-D141-B63A-9F42D07E48F1}" srcOrd="3" destOrd="0" presId="urn:microsoft.com/office/officeart/2008/layout/AlternatingHexagons"/>
    <dgm:cxn modelId="{C52B5AF8-C7F3-5440-958A-14A1D08162EE}" type="presParOf" srcId="{42E24861-94BA-4A4F-BB7A-C2BD4F24C4C4}" destId="{FD459AE2-5909-D14A-9B98-48CC307D137C}" srcOrd="4" destOrd="0" presId="urn:microsoft.com/office/officeart/2008/layout/AlternatingHexagons"/>
    <dgm:cxn modelId="{19A255FB-20C8-EA4D-BA0B-13B28007EE9C}" type="presParOf" srcId="{C36CAA80-C7CD-F447-9732-CBB91F8B22D6}" destId="{5ABBC899-BAF5-1D40-95EF-ECF395C71FED}" srcOrd="1" destOrd="0" presId="urn:microsoft.com/office/officeart/2008/layout/AlternatingHexagons"/>
    <dgm:cxn modelId="{C956F3BA-119C-9047-9436-44916B6FE9CE}" type="presParOf" srcId="{C36CAA80-C7CD-F447-9732-CBB91F8B22D6}" destId="{502FF62D-209D-EB43-A9D5-EFF8DF3811CD}" srcOrd="2" destOrd="0" presId="urn:microsoft.com/office/officeart/2008/layout/AlternatingHexagons"/>
    <dgm:cxn modelId="{75519AE8-F816-D746-82D0-517CEE14A30E}" type="presParOf" srcId="{502FF62D-209D-EB43-A9D5-EFF8DF3811CD}" destId="{C99E6037-7133-F24E-84FA-BD8AFDE128EC}" srcOrd="0" destOrd="0" presId="urn:microsoft.com/office/officeart/2008/layout/AlternatingHexagons"/>
    <dgm:cxn modelId="{2606469F-72B1-CF49-B42A-C74B0B616B3B}" type="presParOf" srcId="{502FF62D-209D-EB43-A9D5-EFF8DF3811CD}" destId="{498848DD-804F-EB46-91CF-E64F0D931C29}" srcOrd="1" destOrd="0" presId="urn:microsoft.com/office/officeart/2008/layout/AlternatingHexagons"/>
    <dgm:cxn modelId="{C7BA8120-5C7C-2A46-A27A-75A791B3E015}" type="presParOf" srcId="{502FF62D-209D-EB43-A9D5-EFF8DF3811CD}" destId="{D4C3D01E-DE0B-924D-9294-A8DC9A77FAD4}" srcOrd="2" destOrd="0" presId="urn:microsoft.com/office/officeart/2008/layout/AlternatingHexagons"/>
    <dgm:cxn modelId="{42DFDD5C-95E6-364B-902C-EBA1C0F52BBE}" type="presParOf" srcId="{502FF62D-209D-EB43-A9D5-EFF8DF3811CD}" destId="{217F9DE9-2DFC-214A-85E8-CFA67C8D6E55}" srcOrd="3" destOrd="0" presId="urn:microsoft.com/office/officeart/2008/layout/AlternatingHexagons"/>
    <dgm:cxn modelId="{710EB950-64B1-E749-BCFD-D90850548E30}" type="presParOf" srcId="{502FF62D-209D-EB43-A9D5-EFF8DF3811CD}" destId="{FFAD94B2-79B7-5C47-BB3D-0C2BDD800F85}" srcOrd="4" destOrd="0" presId="urn:microsoft.com/office/officeart/2008/layout/AlternatingHexagons"/>
    <dgm:cxn modelId="{947AFC9C-C3E7-8348-9418-471F2501F800}" type="presParOf" srcId="{C36CAA80-C7CD-F447-9732-CBB91F8B22D6}" destId="{6B04652A-ABEB-E842-B9F3-E83F6AD96957}" srcOrd="3" destOrd="0" presId="urn:microsoft.com/office/officeart/2008/layout/AlternatingHexagons"/>
    <dgm:cxn modelId="{F290C833-FF89-A445-98BE-F29FE0CEC7E7}" type="presParOf" srcId="{C36CAA80-C7CD-F447-9732-CBB91F8B22D6}" destId="{95912E57-16E9-DA41-9112-4E16CB5C7BA4}" srcOrd="4" destOrd="0" presId="urn:microsoft.com/office/officeart/2008/layout/AlternatingHexagons"/>
    <dgm:cxn modelId="{141A011D-11FE-1E45-911F-25FE7D76744D}" type="presParOf" srcId="{95912E57-16E9-DA41-9112-4E16CB5C7BA4}" destId="{12D61535-C305-044C-BAC7-EC38BC6B69F7}" srcOrd="0" destOrd="0" presId="urn:microsoft.com/office/officeart/2008/layout/AlternatingHexagons"/>
    <dgm:cxn modelId="{AF0A70C7-EFC1-9B4D-B48C-0F73F2FC636F}" type="presParOf" srcId="{95912E57-16E9-DA41-9112-4E16CB5C7BA4}" destId="{39484A42-FE29-B940-9FE6-49F4BA17A85B}" srcOrd="1" destOrd="0" presId="urn:microsoft.com/office/officeart/2008/layout/AlternatingHexagons"/>
    <dgm:cxn modelId="{48E9B843-F402-8D4D-8778-565A972BA39A}" type="presParOf" srcId="{95912E57-16E9-DA41-9112-4E16CB5C7BA4}" destId="{903ECDEA-2174-5C4C-B9E3-ADCA328657FE}" srcOrd="2" destOrd="0" presId="urn:microsoft.com/office/officeart/2008/layout/AlternatingHexagons"/>
    <dgm:cxn modelId="{EF1E07E3-38DA-A041-AE14-9A306FFEADAE}" type="presParOf" srcId="{95912E57-16E9-DA41-9112-4E16CB5C7BA4}" destId="{234BA2BF-116F-454D-A940-FAEBBD8EBA09}" srcOrd="3" destOrd="0" presId="urn:microsoft.com/office/officeart/2008/layout/AlternatingHexagons"/>
    <dgm:cxn modelId="{2E7DB113-7721-374F-BADF-D8C99990446D}" type="presParOf" srcId="{95912E57-16E9-DA41-9112-4E16CB5C7BA4}" destId="{FE02C9C3-2F5D-2A4E-B953-EFFE3A00018A}"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045E4B-A0B7-4F4A-8AC3-9179201A0D09}" type="doc">
      <dgm:prSet loTypeId="urn:microsoft.com/office/officeart/2005/8/layout/hProcess9" loCatId="" qsTypeId="urn:microsoft.com/office/officeart/2005/8/quickstyle/simple2" qsCatId="simple" csTypeId="urn:microsoft.com/office/officeart/2005/8/colors/accent1_2" csCatId="accent1" phldr="1"/>
      <dgm:spPr/>
    </dgm:pt>
    <dgm:pt modelId="{F58E3829-15EC-0049-B0F6-F0A6B978B5D0}">
      <dgm:prSet phldrT="[Text]"/>
      <dgm:spPr>
        <a:solidFill>
          <a:schemeClr val="accent5">
            <a:lumMod val="60000"/>
            <a:lumOff val="40000"/>
          </a:schemeClr>
        </a:solidFill>
      </dgm:spPr>
      <dgm:t>
        <a:bodyPr/>
        <a:lstStyle/>
        <a:p>
          <a:r>
            <a:rPr lang="en-US" dirty="0" smtClean="0">
              <a:solidFill>
                <a:schemeClr val="bg1"/>
              </a:solidFill>
            </a:rPr>
            <a:t>MySQL</a:t>
          </a:r>
          <a:endParaRPr lang="en-US" dirty="0">
            <a:solidFill>
              <a:schemeClr val="bg1"/>
            </a:solidFill>
          </a:endParaRPr>
        </a:p>
      </dgm:t>
    </dgm:pt>
    <dgm:pt modelId="{DC886C69-201F-9D45-AE99-B90DFCC3C105}" type="parTrans" cxnId="{AA066719-BDD8-F54B-8848-B6728CD2DAED}">
      <dgm:prSet/>
      <dgm:spPr/>
      <dgm:t>
        <a:bodyPr/>
        <a:lstStyle/>
        <a:p>
          <a:endParaRPr lang="en-US">
            <a:solidFill>
              <a:schemeClr val="bg1"/>
            </a:solidFill>
          </a:endParaRPr>
        </a:p>
      </dgm:t>
    </dgm:pt>
    <dgm:pt modelId="{CCD7F45D-56CA-6D4D-ACFE-509B2A7B04D4}" type="sibTrans" cxnId="{AA066719-BDD8-F54B-8848-B6728CD2DAED}">
      <dgm:prSet/>
      <dgm:spPr/>
      <dgm:t>
        <a:bodyPr/>
        <a:lstStyle/>
        <a:p>
          <a:endParaRPr lang="en-US">
            <a:solidFill>
              <a:schemeClr val="bg1"/>
            </a:solidFill>
          </a:endParaRPr>
        </a:p>
      </dgm:t>
    </dgm:pt>
    <dgm:pt modelId="{D58F7B80-408D-C249-9FEC-6B7C58153424}">
      <dgm:prSet phldrT="[Text]"/>
      <dgm:spPr>
        <a:solidFill>
          <a:schemeClr val="accent5">
            <a:lumMod val="60000"/>
            <a:lumOff val="40000"/>
          </a:schemeClr>
        </a:solidFill>
      </dgm:spPr>
      <dgm:t>
        <a:bodyPr/>
        <a:lstStyle/>
        <a:p>
          <a:r>
            <a:rPr lang="en-US" dirty="0" smtClean="0">
              <a:solidFill>
                <a:schemeClr val="bg1"/>
              </a:solidFill>
            </a:rPr>
            <a:t>CSV</a:t>
          </a:r>
          <a:endParaRPr lang="en-US" dirty="0">
            <a:solidFill>
              <a:schemeClr val="bg1"/>
            </a:solidFill>
          </a:endParaRPr>
        </a:p>
      </dgm:t>
    </dgm:pt>
    <dgm:pt modelId="{3A4A7114-121E-EB4B-A3D0-51562BF40D3D}" type="parTrans" cxnId="{DE8320EE-FB4E-B844-A9D3-DED4156C2458}">
      <dgm:prSet/>
      <dgm:spPr/>
      <dgm:t>
        <a:bodyPr/>
        <a:lstStyle/>
        <a:p>
          <a:endParaRPr lang="en-US">
            <a:solidFill>
              <a:schemeClr val="bg1"/>
            </a:solidFill>
          </a:endParaRPr>
        </a:p>
      </dgm:t>
    </dgm:pt>
    <dgm:pt modelId="{0BD3D104-D460-BD44-849C-0DC56AAA670C}" type="sibTrans" cxnId="{DE8320EE-FB4E-B844-A9D3-DED4156C2458}">
      <dgm:prSet/>
      <dgm:spPr/>
      <dgm:t>
        <a:bodyPr/>
        <a:lstStyle/>
        <a:p>
          <a:endParaRPr lang="en-US">
            <a:solidFill>
              <a:schemeClr val="bg1"/>
            </a:solidFill>
          </a:endParaRPr>
        </a:p>
      </dgm:t>
    </dgm:pt>
    <dgm:pt modelId="{437CB300-646B-4546-B2D3-072802887102}">
      <dgm:prSet phldrT="[Text]"/>
      <dgm:spPr>
        <a:solidFill>
          <a:schemeClr val="accent5">
            <a:lumMod val="60000"/>
            <a:lumOff val="40000"/>
          </a:schemeClr>
        </a:solidFill>
      </dgm:spPr>
      <dgm:t>
        <a:bodyPr/>
        <a:lstStyle/>
        <a:p>
          <a:r>
            <a:rPr lang="en-US" dirty="0" smtClean="0">
              <a:solidFill>
                <a:schemeClr val="bg1"/>
              </a:solidFill>
            </a:rPr>
            <a:t>Python</a:t>
          </a:r>
          <a:endParaRPr lang="en-US" dirty="0">
            <a:solidFill>
              <a:schemeClr val="bg1"/>
            </a:solidFill>
          </a:endParaRPr>
        </a:p>
      </dgm:t>
    </dgm:pt>
    <dgm:pt modelId="{F491E2E4-9B5E-A146-A837-720E1EE96B62}" type="parTrans" cxnId="{EFB948E9-387D-3D41-8AF3-DA38ABC8D998}">
      <dgm:prSet/>
      <dgm:spPr/>
      <dgm:t>
        <a:bodyPr/>
        <a:lstStyle/>
        <a:p>
          <a:endParaRPr lang="en-US">
            <a:solidFill>
              <a:schemeClr val="bg1"/>
            </a:solidFill>
          </a:endParaRPr>
        </a:p>
      </dgm:t>
    </dgm:pt>
    <dgm:pt modelId="{32444E5A-4069-6643-AAEE-41A748BE7689}" type="sibTrans" cxnId="{EFB948E9-387D-3D41-8AF3-DA38ABC8D998}">
      <dgm:prSet/>
      <dgm:spPr/>
      <dgm:t>
        <a:bodyPr/>
        <a:lstStyle/>
        <a:p>
          <a:endParaRPr lang="en-US">
            <a:solidFill>
              <a:schemeClr val="bg1"/>
            </a:solidFill>
          </a:endParaRPr>
        </a:p>
      </dgm:t>
    </dgm:pt>
    <dgm:pt modelId="{EB37DE84-1D0C-DC4C-857E-BA5C4A5E6B07}">
      <dgm:prSet phldrT="[Text]"/>
      <dgm:spPr>
        <a:solidFill>
          <a:schemeClr val="accent5">
            <a:lumMod val="60000"/>
            <a:lumOff val="40000"/>
          </a:schemeClr>
        </a:solidFill>
      </dgm:spPr>
      <dgm:t>
        <a:bodyPr/>
        <a:lstStyle/>
        <a:p>
          <a:r>
            <a:rPr lang="en-US" dirty="0" smtClean="0">
              <a:solidFill>
                <a:schemeClr val="bg1"/>
              </a:solidFill>
            </a:rPr>
            <a:t>Pandas</a:t>
          </a:r>
          <a:endParaRPr lang="en-US" dirty="0">
            <a:solidFill>
              <a:schemeClr val="bg1"/>
            </a:solidFill>
          </a:endParaRPr>
        </a:p>
      </dgm:t>
    </dgm:pt>
    <dgm:pt modelId="{9703E2EA-B7A3-0442-8059-A892DE441716}" type="sibTrans" cxnId="{717DD064-D316-574F-BCB5-B2C0E2B50266}">
      <dgm:prSet/>
      <dgm:spPr/>
      <dgm:t>
        <a:bodyPr/>
        <a:lstStyle/>
        <a:p>
          <a:endParaRPr lang="en-US">
            <a:solidFill>
              <a:schemeClr val="bg1"/>
            </a:solidFill>
          </a:endParaRPr>
        </a:p>
      </dgm:t>
    </dgm:pt>
    <dgm:pt modelId="{D1CE0EB5-14AC-CA46-B5F6-4A6A363C8DCE}" type="parTrans" cxnId="{717DD064-D316-574F-BCB5-B2C0E2B50266}">
      <dgm:prSet/>
      <dgm:spPr/>
      <dgm:t>
        <a:bodyPr/>
        <a:lstStyle/>
        <a:p>
          <a:endParaRPr lang="en-US">
            <a:solidFill>
              <a:schemeClr val="bg1"/>
            </a:solidFill>
          </a:endParaRPr>
        </a:p>
      </dgm:t>
    </dgm:pt>
    <dgm:pt modelId="{2E1B3AEA-C0DF-FA40-9419-5DDECE66CD17}" type="pres">
      <dgm:prSet presAssocID="{4B045E4B-A0B7-4F4A-8AC3-9179201A0D09}" presName="CompostProcess" presStyleCnt="0">
        <dgm:presLayoutVars>
          <dgm:dir/>
          <dgm:resizeHandles val="exact"/>
        </dgm:presLayoutVars>
      </dgm:prSet>
      <dgm:spPr/>
    </dgm:pt>
    <dgm:pt modelId="{A5739C63-D770-C44A-80E2-7913DD74CAED}" type="pres">
      <dgm:prSet presAssocID="{4B045E4B-A0B7-4F4A-8AC3-9179201A0D09}" presName="arrow" presStyleLbl="bgShp" presStyleIdx="0" presStyleCnt="1"/>
      <dgm:spPr>
        <a:solidFill>
          <a:schemeClr val="bg1">
            <a:lumMod val="85000"/>
            <a:lumOff val="15000"/>
          </a:schemeClr>
        </a:solidFill>
      </dgm:spPr>
    </dgm:pt>
    <dgm:pt modelId="{9F519972-4DA1-0B4F-AC09-BD3463F9B541}" type="pres">
      <dgm:prSet presAssocID="{4B045E4B-A0B7-4F4A-8AC3-9179201A0D09}" presName="linearProcess" presStyleCnt="0"/>
      <dgm:spPr/>
    </dgm:pt>
    <dgm:pt modelId="{3347B830-150A-FA4D-848F-E3A121B9F9DA}" type="pres">
      <dgm:prSet presAssocID="{F58E3829-15EC-0049-B0F6-F0A6B978B5D0}" presName="textNode" presStyleLbl="node1" presStyleIdx="0" presStyleCnt="4">
        <dgm:presLayoutVars>
          <dgm:bulletEnabled val="1"/>
        </dgm:presLayoutVars>
      </dgm:prSet>
      <dgm:spPr/>
      <dgm:t>
        <a:bodyPr/>
        <a:lstStyle/>
        <a:p>
          <a:endParaRPr lang="en-US"/>
        </a:p>
      </dgm:t>
    </dgm:pt>
    <dgm:pt modelId="{A8D13DEE-3A64-894F-8BAB-61F94531C13C}" type="pres">
      <dgm:prSet presAssocID="{CCD7F45D-56CA-6D4D-ACFE-509B2A7B04D4}" presName="sibTrans" presStyleCnt="0"/>
      <dgm:spPr/>
    </dgm:pt>
    <dgm:pt modelId="{56C51593-E7F5-F648-94DC-8A1B518D6209}" type="pres">
      <dgm:prSet presAssocID="{D58F7B80-408D-C249-9FEC-6B7C58153424}" presName="textNode" presStyleLbl="node1" presStyleIdx="1" presStyleCnt="4">
        <dgm:presLayoutVars>
          <dgm:bulletEnabled val="1"/>
        </dgm:presLayoutVars>
      </dgm:prSet>
      <dgm:spPr/>
      <dgm:t>
        <a:bodyPr/>
        <a:lstStyle/>
        <a:p>
          <a:endParaRPr lang="en-US"/>
        </a:p>
      </dgm:t>
    </dgm:pt>
    <dgm:pt modelId="{67BADEE4-A90A-A040-89CC-AA5606CFC8EF}" type="pres">
      <dgm:prSet presAssocID="{0BD3D104-D460-BD44-849C-0DC56AAA670C}" presName="sibTrans" presStyleCnt="0"/>
      <dgm:spPr/>
    </dgm:pt>
    <dgm:pt modelId="{FD7A6693-AC3C-B64C-A490-16DA27464788}" type="pres">
      <dgm:prSet presAssocID="{437CB300-646B-4546-B2D3-072802887102}" presName="textNode" presStyleLbl="node1" presStyleIdx="2" presStyleCnt="4">
        <dgm:presLayoutVars>
          <dgm:bulletEnabled val="1"/>
        </dgm:presLayoutVars>
      </dgm:prSet>
      <dgm:spPr/>
      <dgm:t>
        <a:bodyPr/>
        <a:lstStyle/>
        <a:p>
          <a:endParaRPr lang="en-US"/>
        </a:p>
      </dgm:t>
    </dgm:pt>
    <dgm:pt modelId="{D80DC500-7C3C-C64C-9504-959C8CEFE03D}" type="pres">
      <dgm:prSet presAssocID="{32444E5A-4069-6643-AAEE-41A748BE7689}" presName="sibTrans" presStyleCnt="0"/>
      <dgm:spPr/>
    </dgm:pt>
    <dgm:pt modelId="{921EA500-BE8C-3F44-ACE1-1140A2FF4838}" type="pres">
      <dgm:prSet presAssocID="{EB37DE84-1D0C-DC4C-857E-BA5C4A5E6B07}" presName="textNode" presStyleLbl="node1" presStyleIdx="3" presStyleCnt="4">
        <dgm:presLayoutVars>
          <dgm:bulletEnabled val="1"/>
        </dgm:presLayoutVars>
      </dgm:prSet>
      <dgm:spPr/>
      <dgm:t>
        <a:bodyPr/>
        <a:lstStyle/>
        <a:p>
          <a:endParaRPr lang="en-US"/>
        </a:p>
      </dgm:t>
    </dgm:pt>
  </dgm:ptLst>
  <dgm:cxnLst>
    <dgm:cxn modelId="{B7676763-674F-4040-9AC0-8F4C34C04FF1}" type="presOf" srcId="{EB37DE84-1D0C-DC4C-857E-BA5C4A5E6B07}" destId="{921EA500-BE8C-3F44-ACE1-1140A2FF4838}" srcOrd="0" destOrd="0" presId="urn:microsoft.com/office/officeart/2005/8/layout/hProcess9"/>
    <dgm:cxn modelId="{069B74B2-C863-074D-8161-0A39D8C11935}" type="presOf" srcId="{D58F7B80-408D-C249-9FEC-6B7C58153424}" destId="{56C51593-E7F5-F648-94DC-8A1B518D6209}" srcOrd="0" destOrd="0" presId="urn:microsoft.com/office/officeart/2005/8/layout/hProcess9"/>
    <dgm:cxn modelId="{717DD064-D316-574F-BCB5-B2C0E2B50266}" srcId="{4B045E4B-A0B7-4F4A-8AC3-9179201A0D09}" destId="{EB37DE84-1D0C-DC4C-857E-BA5C4A5E6B07}" srcOrd="3" destOrd="0" parTransId="{D1CE0EB5-14AC-CA46-B5F6-4A6A363C8DCE}" sibTransId="{9703E2EA-B7A3-0442-8059-A892DE441716}"/>
    <dgm:cxn modelId="{7593ED67-EA68-A745-AA45-AD2F71E879C8}" type="presOf" srcId="{437CB300-646B-4546-B2D3-072802887102}" destId="{FD7A6693-AC3C-B64C-A490-16DA27464788}" srcOrd="0" destOrd="0" presId="urn:microsoft.com/office/officeart/2005/8/layout/hProcess9"/>
    <dgm:cxn modelId="{BBF0F86D-2949-0749-9F0F-C5C76CE38380}" type="presOf" srcId="{4B045E4B-A0B7-4F4A-8AC3-9179201A0D09}" destId="{2E1B3AEA-C0DF-FA40-9419-5DDECE66CD17}" srcOrd="0" destOrd="0" presId="urn:microsoft.com/office/officeart/2005/8/layout/hProcess9"/>
    <dgm:cxn modelId="{AA066719-BDD8-F54B-8848-B6728CD2DAED}" srcId="{4B045E4B-A0B7-4F4A-8AC3-9179201A0D09}" destId="{F58E3829-15EC-0049-B0F6-F0A6B978B5D0}" srcOrd="0" destOrd="0" parTransId="{DC886C69-201F-9D45-AE99-B90DFCC3C105}" sibTransId="{CCD7F45D-56CA-6D4D-ACFE-509B2A7B04D4}"/>
    <dgm:cxn modelId="{EFB948E9-387D-3D41-8AF3-DA38ABC8D998}" srcId="{4B045E4B-A0B7-4F4A-8AC3-9179201A0D09}" destId="{437CB300-646B-4546-B2D3-072802887102}" srcOrd="2" destOrd="0" parTransId="{F491E2E4-9B5E-A146-A837-720E1EE96B62}" sibTransId="{32444E5A-4069-6643-AAEE-41A748BE7689}"/>
    <dgm:cxn modelId="{7D6319B0-07FD-3143-89ED-06A2966ECD4C}" type="presOf" srcId="{F58E3829-15EC-0049-B0F6-F0A6B978B5D0}" destId="{3347B830-150A-FA4D-848F-E3A121B9F9DA}" srcOrd="0" destOrd="0" presId="urn:microsoft.com/office/officeart/2005/8/layout/hProcess9"/>
    <dgm:cxn modelId="{DE8320EE-FB4E-B844-A9D3-DED4156C2458}" srcId="{4B045E4B-A0B7-4F4A-8AC3-9179201A0D09}" destId="{D58F7B80-408D-C249-9FEC-6B7C58153424}" srcOrd="1" destOrd="0" parTransId="{3A4A7114-121E-EB4B-A3D0-51562BF40D3D}" sibTransId="{0BD3D104-D460-BD44-849C-0DC56AAA670C}"/>
    <dgm:cxn modelId="{884CBFCB-25F8-E143-ADDA-FDED18E09EF2}" type="presParOf" srcId="{2E1B3AEA-C0DF-FA40-9419-5DDECE66CD17}" destId="{A5739C63-D770-C44A-80E2-7913DD74CAED}" srcOrd="0" destOrd="0" presId="urn:microsoft.com/office/officeart/2005/8/layout/hProcess9"/>
    <dgm:cxn modelId="{1496FAD9-0BF1-D543-B6F9-305314F017DD}" type="presParOf" srcId="{2E1B3AEA-C0DF-FA40-9419-5DDECE66CD17}" destId="{9F519972-4DA1-0B4F-AC09-BD3463F9B541}" srcOrd="1" destOrd="0" presId="urn:microsoft.com/office/officeart/2005/8/layout/hProcess9"/>
    <dgm:cxn modelId="{94DDFC47-5C67-9840-A930-5532E2BBEA35}" type="presParOf" srcId="{9F519972-4DA1-0B4F-AC09-BD3463F9B541}" destId="{3347B830-150A-FA4D-848F-E3A121B9F9DA}" srcOrd="0" destOrd="0" presId="urn:microsoft.com/office/officeart/2005/8/layout/hProcess9"/>
    <dgm:cxn modelId="{24FA6E7C-3D83-3B4C-8F78-DA8DBFF7EC66}" type="presParOf" srcId="{9F519972-4DA1-0B4F-AC09-BD3463F9B541}" destId="{A8D13DEE-3A64-894F-8BAB-61F94531C13C}" srcOrd="1" destOrd="0" presId="urn:microsoft.com/office/officeart/2005/8/layout/hProcess9"/>
    <dgm:cxn modelId="{7DDB0A73-2750-8D4B-BA91-0350176C496B}" type="presParOf" srcId="{9F519972-4DA1-0B4F-AC09-BD3463F9B541}" destId="{56C51593-E7F5-F648-94DC-8A1B518D6209}" srcOrd="2" destOrd="0" presId="urn:microsoft.com/office/officeart/2005/8/layout/hProcess9"/>
    <dgm:cxn modelId="{F5C17737-5E3B-A646-9860-4DB65043F996}" type="presParOf" srcId="{9F519972-4DA1-0B4F-AC09-BD3463F9B541}" destId="{67BADEE4-A90A-A040-89CC-AA5606CFC8EF}" srcOrd="3" destOrd="0" presId="urn:microsoft.com/office/officeart/2005/8/layout/hProcess9"/>
    <dgm:cxn modelId="{D99BF5C0-38AA-1D4E-820D-AAAD9D221368}" type="presParOf" srcId="{9F519972-4DA1-0B4F-AC09-BD3463F9B541}" destId="{FD7A6693-AC3C-B64C-A490-16DA27464788}" srcOrd="4" destOrd="0" presId="urn:microsoft.com/office/officeart/2005/8/layout/hProcess9"/>
    <dgm:cxn modelId="{434EFA50-FBA2-8B4C-8DD4-1CDB10503E11}" type="presParOf" srcId="{9F519972-4DA1-0B4F-AC09-BD3463F9B541}" destId="{D80DC500-7C3C-C64C-9504-959C8CEFE03D}" srcOrd="5" destOrd="0" presId="urn:microsoft.com/office/officeart/2005/8/layout/hProcess9"/>
    <dgm:cxn modelId="{5BB355F8-508C-A445-9E54-5BD4CE8AC75E}" type="presParOf" srcId="{9F519972-4DA1-0B4F-AC09-BD3463F9B541}" destId="{921EA500-BE8C-3F44-ACE1-1140A2FF4838}"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EDD548-4AD5-3243-BF60-9BD977BE0F7F}" type="doc">
      <dgm:prSet loTypeId="urn:microsoft.com/office/officeart/2005/8/layout/orgChart1" loCatId="" qsTypeId="urn:microsoft.com/office/officeart/2005/8/quickstyle/simple2" qsCatId="simple" csTypeId="urn:microsoft.com/office/officeart/2005/8/colors/accent1_2" csCatId="accent1" phldr="1"/>
      <dgm:spPr/>
      <dgm:t>
        <a:bodyPr/>
        <a:lstStyle/>
        <a:p>
          <a:endParaRPr lang="en-US"/>
        </a:p>
      </dgm:t>
    </dgm:pt>
    <dgm:pt modelId="{83C9239D-071C-4A44-8199-66E88B6C7AC8}">
      <dgm:prSet phldrT="[Text]" custT="1"/>
      <dgm:spPr>
        <a:solidFill>
          <a:schemeClr val="accent5">
            <a:lumMod val="60000"/>
            <a:lumOff val="40000"/>
          </a:schemeClr>
        </a:solidFill>
        <a:ln>
          <a:noFill/>
        </a:ln>
      </dgm:spPr>
      <dgm:t>
        <a:bodyPr/>
        <a:lstStyle/>
        <a:p>
          <a:r>
            <a:rPr lang="en-US" sz="1400" dirty="0" smtClean="0">
              <a:solidFill>
                <a:schemeClr val="bg1"/>
              </a:solidFill>
            </a:rPr>
            <a:t>Objects</a:t>
          </a:r>
          <a:endParaRPr lang="en-US" sz="1400" dirty="0">
            <a:solidFill>
              <a:schemeClr val="bg1"/>
            </a:solidFill>
          </a:endParaRPr>
        </a:p>
      </dgm:t>
    </dgm:pt>
    <dgm:pt modelId="{68571BB0-406F-5B47-ACFE-B754C5229629}" type="parTrans" cxnId="{9D768220-6F6E-6048-B202-FF4309401C6B}">
      <dgm:prSet/>
      <dgm:spPr/>
      <dgm:t>
        <a:bodyPr/>
        <a:lstStyle/>
        <a:p>
          <a:endParaRPr lang="en-US" sz="1400">
            <a:solidFill>
              <a:schemeClr val="bg1"/>
            </a:solidFill>
          </a:endParaRPr>
        </a:p>
      </dgm:t>
    </dgm:pt>
    <dgm:pt modelId="{4C406038-3396-E847-8D59-14D32578F956}" type="sibTrans" cxnId="{9D768220-6F6E-6048-B202-FF4309401C6B}">
      <dgm:prSet/>
      <dgm:spPr/>
      <dgm:t>
        <a:bodyPr/>
        <a:lstStyle/>
        <a:p>
          <a:endParaRPr lang="en-US" sz="1400">
            <a:solidFill>
              <a:schemeClr val="bg1"/>
            </a:solidFill>
          </a:endParaRPr>
        </a:p>
      </dgm:t>
    </dgm:pt>
    <dgm:pt modelId="{A8E900C7-D884-4B45-93D5-4CD9A2D0CACE}">
      <dgm:prSet phldrT="[Text]" custT="1"/>
      <dgm:spPr>
        <a:solidFill>
          <a:schemeClr val="accent2">
            <a:lumMod val="60000"/>
            <a:lumOff val="40000"/>
          </a:schemeClr>
        </a:solidFill>
        <a:ln>
          <a:noFill/>
        </a:ln>
      </dgm:spPr>
      <dgm:t>
        <a:bodyPr/>
        <a:lstStyle/>
        <a:p>
          <a:r>
            <a:rPr lang="en-US" sz="1400" dirty="0" smtClean="0">
              <a:solidFill>
                <a:schemeClr val="bg1"/>
              </a:solidFill>
            </a:rPr>
            <a:t>Founding Date</a:t>
          </a:r>
          <a:endParaRPr lang="en-US" sz="1400" dirty="0">
            <a:solidFill>
              <a:schemeClr val="bg1"/>
            </a:solidFill>
          </a:endParaRPr>
        </a:p>
      </dgm:t>
    </dgm:pt>
    <dgm:pt modelId="{351B39CD-6731-5C44-97BA-C9F7A537937A}" type="parTrans" cxnId="{9FB2FAA1-0CFF-824D-8362-9AB7FD503DCD}">
      <dgm:prSet/>
      <dgm:spPr>
        <a:ln>
          <a:solidFill>
            <a:schemeClr val="accent5">
              <a:lumMod val="60000"/>
              <a:lumOff val="40000"/>
            </a:schemeClr>
          </a:solidFill>
        </a:ln>
      </dgm:spPr>
      <dgm:t>
        <a:bodyPr/>
        <a:lstStyle/>
        <a:p>
          <a:endParaRPr lang="en-US" sz="1400">
            <a:solidFill>
              <a:schemeClr val="bg1"/>
            </a:solidFill>
          </a:endParaRPr>
        </a:p>
      </dgm:t>
    </dgm:pt>
    <dgm:pt modelId="{DBC318E2-A3FE-CD49-84B0-D57DE05535B7}" type="sibTrans" cxnId="{9FB2FAA1-0CFF-824D-8362-9AB7FD503DCD}">
      <dgm:prSet/>
      <dgm:spPr/>
      <dgm:t>
        <a:bodyPr/>
        <a:lstStyle/>
        <a:p>
          <a:endParaRPr lang="en-US" sz="1400">
            <a:solidFill>
              <a:schemeClr val="bg1"/>
            </a:solidFill>
          </a:endParaRPr>
        </a:p>
      </dgm:t>
    </dgm:pt>
    <dgm:pt modelId="{3681AC6B-5531-F84A-B756-8154E0EB7B59}">
      <dgm:prSet phldrT="[Text]" custT="1"/>
      <dgm:spPr>
        <a:solidFill>
          <a:schemeClr val="accent2">
            <a:lumMod val="60000"/>
            <a:lumOff val="40000"/>
          </a:schemeClr>
        </a:solidFill>
        <a:ln>
          <a:noFill/>
        </a:ln>
      </dgm:spPr>
      <dgm:t>
        <a:bodyPr/>
        <a:lstStyle/>
        <a:p>
          <a:r>
            <a:rPr lang="en-US" sz="1400" dirty="0" smtClean="0">
              <a:solidFill>
                <a:schemeClr val="bg1"/>
              </a:solidFill>
            </a:rPr>
            <a:t>Sector</a:t>
          </a:r>
        </a:p>
      </dgm:t>
    </dgm:pt>
    <dgm:pt modelId="{FDA2BC83-3255-E644-A6D0-A9DB45BC324C}" type="parTrans" cxnId="{41B3AF7C-432A-4B4D-9B95-4224D6BEE533}">
      <dgm:prSet/>
      <dgm:spPr>
        <a:ln>
          <a:solidFill>
            <a:schemeClr val="accent5">
              <a:lumMod val="60000"/>
              <a:lumOff val="40000"/>
            </a:schemeClr>
          </a:solidFill>
        </a:ln>
      </dgm:spPr>
      <dgm:t>
        <a:bodyPr/>
        <a:lstStyle/>
        <a:p>
          <a:endParaRPr lang="en-US" sz="1400">
            <a:solidFill>
              <a:schemeClr val="bg1"/>
            </a:solidFill>
          </a:endParaRPr>
        </a:p>
      </dgm:t>
    </dgm:pt>
    <dgm:pt modelId="{0A672745-572E-154C-9C9A-F996C97C9808}" type="sibTrans" cxnId="{41B3AF7C-432A-4B4D-9B95-4224D6BEE533}">
      <dgm:prSet/>
      <dgm:spPr/>
      <dgm:t>
        <a:bodyPr/>
        <a:lstStyle/>
        <a:p>
          <a:endParaRPr lang="en-US" sz="1400">
            <a:solidFill>
              <a:schemeClr val="bg1"/>
            </a:solidFill>
          </a:endParaRPr>
        </a:p>
      </dgm:t>
    </dgm:pt>
    <dgm:pt modelId="{2252C4D1-7287-E046-817A-D9B2D75B0044}">
      <dgm:prSet phldrT="[Text]" custT="1"/>
      <dgm:spPr>
        <a:solidFill>
          <a:schemeClr val="accent2">
            <a:lumMod val="60000"/>
            <a:lumOff val="40000"/>
          </a:schemeClr>
        </a:solidFill>
        <a:ln>
          <a:noFill/>
        </a:ln>
      </dgm:spPr>
      <dgm:t>
        <a:bodyPr/>
        <a:lstStyle/>
        <a:p>
          <a:r>
            <a:rPr lang="en-US" sz="1400" dirty="0" smtClean="0">
              <a:solidFill>
                <a:schemeClr val="bg1"/>
              </a:solidFill>
            </a:rPr>
            <a:t>Country</a:t>
          </a:r>
          <a:endParaRPr lang="en-US" sz="1400" dirty="0">
            <a:solidFill>
              <a:schemeClr val="bg1"/>
            </a:solidFill>
          </a:endParaRPr>
        </a:p>
      </dgm:t>
    </dgm:pt>
    <dgm:pt modelId="{9F0D363D-FD41-A746-9FDE-C3576F2C1BAC}" type="parTrans" cxnId="{20263737-B714-334F-94CA-B6C93D1FE1A6}">
      <dgm:prSet/>
      <dgm:spPr>
        <a:ln>
          <a:solidFill>
            <a:schemeClr val="accent5">
              <a:lumMod val="60000"/>
              <a:lumOff val="40000"/>
            </a:schemeClr>
          </a:solidFill>
        </a:ln>
      </dgm:spPr>
      <dgm:t>
        <a:bodyPr/>
        <a:lstStyle/>
        <a:p>
          <a:endParaRPr lang="en-US" sz="1400">
            <a:solidFill>
              <a:schemeClr val="bg1"/>
            </a:solidFill>
          </a:endParaRPr>
        </a:p>
      </dgm:t>
    </dgm:pt>
    <dgm:pt modelId="{32025E27-E8C5-DE40-9AFC-E23E8942B61E}" type="sibTrans" cxnId="{20263737-B714-334F-94CA-B6C93D1FE1A6}">
      <dgm:prSet/>
      <dgm:spPr/>
      <dgm:t>
        <a:bodyPr/>
        <a:lstStyle/>
        <a:p>
          <a:endParaRPr lang="en-US" sz="1400">
            <a:solidFill>
              <a:schemeClr val="bg1"/>
            </a:solidFill>
          </a:endParaRPr>
        </a:p>
      </dgm:t>
    </dgm:pt>
    <dgm:pt modelId="{21C2E070-0770-8847-81E4-A32EFFF12B53}">
      <dgm:prSet phldrT="[Text]" custT="1"/>
      <dgm:spPr>
        <a:solidFill>
          <a:schemeClr val="accent5">
            <a:lumMod val="60000"/>
            <a:lumOff val="40000"/>
          </a:schemeClr>
        </a:solidFill>
        <a:ln>
          <a:noFill/>
        </a:ln>
      </dgm:spPr>
      <dgm:t>
        <a:bodyPr/>
        <a:lstStyle/>
        <a:p>
          <a:r>
            <a:rPr lang="en-US" sz="1400" dirty="0" smtClean="0">
              <a:solidFill>
                <a:schemeClr val="bg1"/>
              </a:solidFill>
            </a:rPr>
            <a:t>Milestones</a:t>
          </a:r>
          <a:endParaRPr lang="en-US" sz="1400" dirty="0">
            <a:solidFill>
              <a:schemeClr val="bg1"/>
            </a:solidFill>
          </a:endParaRPr>
        </a:p>
      </dgm:t>
    </dgm:pt>
    <dgm:pt modelId="{375D522B-522B-7245-875E-D3EA4E524EBA}" type="parTrans" cxnId="{58B4D883-F571-B540-AB6C-AF1AACF9CEB4}">
      <dgm:prSet/>
      <dgm:spPr/>
      <dgm:t>
        <a:bodyPr/>
        <a:lstStyle/>
        <a:p>
          <a:endParaRPr lang="en-US" sz="1400">
            <a:solidFill>
              <a:schemeClr val="bg1"/>
            </a:solidFill>
          </a:endParaRPr>
        </a:p>
      </dgm:t>
    </dgm:pt>
    <dgm:pt modelId="{380420A2-9407-A843-974F-2F5DC65D3AE0}" type="sibTrans" cxnId="{58B4D883-F571-B540-AB6C-AF1AACF9CEB4}">
      <dgm:prSet/>
      <dgm:spPr/>
      <dgm:t>
        <a:bodyPr/>
        <a:lstStyle/>
        <a:p>
          <a:endParaRPr lang="en-US" sz="1400">
            <a:solidFill>
              <a:schemeClr val="bg1"/>
            </a:solidFill>
          </a:endParaRPr>
        </a:p>
      </dgm:t>
    </dgm:pt>
    <dgm:pt modelId="{EF5AAA11-5E4D-0F40-929E-2665EA542CE5}">
      <dgm:prSet phldrT="[Text]" custT="1"/>
      <dgm:spPr>
        <a:solidFill>
          <a:schemeClr val="accent2">
            <a:lumMod val="60000"/>
            <a:lumOff val="40000"/>
          </a:schemeClr>
        </a:solidFill>
        <a:ln>
          <a:noFill/>
        </a:ln>
      </dgm:spPr>
      <dgm:t>
        <a:bodyPr/>
        <a:lstStyle/>
        <a:p>
          <a:r>
            <a:rPr lang="en-US" sz="1400" dirty="0" smtClean="0">
              <a:solidFill>
                <a:schemeClr val="bg1"/>
              </a:solidFill>
            </a:rPr>
            <a:t># Milestones</a:t>
          </a:r>
          <a:endParaRPr lang="en-US" sz="1400" dirty="0">
            <a:solidFill>
              <a:schemeClr val="bg1"/>
            </a:solidFill>
          </a:endParaRPr>
        </a:p>
      </dgm:t>
    </dgm:pt>
    <dgm:pt modelId="{50ECB641-0B6C-A842-8939-4E3CE9001438}" type="parTrans" cxnId="{419B319F-C395-ED49-989A-8659B9027068}">
      <dgm:prSet/>
      <dgm:spPr>
        <a:ln>
          <a:solidFill>
            <a:schemeClr val="accent5">
              <a:lumMod val="60000"/>
              <a:lumOff val="40000"/>
            </a:schemeClr>
          </a:solidFill>
        </a:ln>
      </dgm:spPr>
      <dgm:t>
        <a:bodyPr/>
        <a:lstStyle/>
        <a:p>
          <a:endParaRPr lang="en-US" sz="1400">
            <a:solidFill>
              <a:schemeClr val="bg1"/>
            </a:solidFill>
          </a:endParaRPr>
        </a:p>
      </dgm:t>
    </dgm:pt>
    <dgm:pt modelId="{1E6F017A-5AC6-ED4E-9F81-B9F0134E3B5B}" type="sibTrans" cxnId="{419B319F-C395-ED49-989A-8659B9027068}">
      <dgm:prSet/>
      <dgm:spPr/>
      <dgm:t>
        <a:bodyPr/>
        <a:lstStyle/>
        <a:p>
          <a:endParaRPr lang="en-US" sz="1400">
            <a:solidFill>
              <a:schemeClr val="bg1"/>
            </a:solidFill>
          </a:endParaRPr>
        </a:p>
      </dgm:t>
    </dgm:pt>
    <dgm:pt modelId="{4C70D03D-D096-6D40-8EF5-6EFF244BFA6B}">
      <dgm:prSet phldrT="[Text]" custT="1"/>
      <dgm:spPr>
        <a:solidFill>
          <a:schemeClr val="accent5">
            <a:lumMod val="60000"/>
            <a:lumOff val="40000"/>
          </a:schemeClr>
        </a:solidFill>
        <a:ln>
          <a:noFill/>
        </a:ln>
      </dgm:spPr>
      <dgm:t>
        <a:bodyPr/>
        <a:lstStyle/>
        <a:p>
          <a:r>
            <a:rPr lang="en-US" sz="1400" dirty="0" smtClean="0">
              <a:solidFill>
                <a:schemeClr val="bg1"/>
              </a:solidFill>
            </a:rPr>
            <a:t>Investments</a:t>
          </a:r>
          <a:endParaRPr lang="en-US" sz="1400" dirty="0">
            <a:solidFill>
              <a:schemeClr val="bg1"/>
            </a:solidFill>
          </a:endParaRPr>
        </a:p>
      </dgm:t>
    </dgm:pt>
    <dgm:pt modelId="{8BBC6CC7-24F4-684E-85D8-4CAD200346D1}" type="parTrans" cxnId="{E66E6E41-4795-2D47-96F2-6C27BAA1AC57}">
      <dgm:prSet/>
      <dgm:spPr/>
      <dgm:t>
        <a:bodyPr/>
        <a:lstStyle/>
        <a:p>
          <a:endParaRPr lang="en-US" sz="1400">
            <a:solidFill>
              <a:schemeClr val="bg1"/>
            </a:solidFill>
          </a:endParaRPr>
        </a:p>
      </dgm:t>
    </dgm:pt>
    <dgm:pt modelId="{B6630933-D6EA-9E42-9D38-8A9EB4B126E8}" type="sibTrans" cxnId="{E66E6E41-4795-2D47-96F2-6C27BAA1AC57}">
      <dgm:prSet/>
      <dgm:spPr/>
      <dgm:t>
        <a:bodyPr/>
        <a:lstStyle/>
        <a:p>
          <a:endParaRPr lang="en-US" sz="1400">
            <a:solidFill>
              <a:schemeClr val="bg1"/>
            </a:solidFill>
          </a:endParaRPr>
        </a:p>
      </dgm:t>
    </dgm:pt>
    <dgm:pt modelId="{E164EAA8-9950-7046-88ED-6FC2CB4F43BC}">
      <dgm:prSet phldrT="[Text]" custT="1"/>
      <dgm:spPr>
        <a:solidFill>
          <a:schemeClr val="accent2">
            <a:lumMod val="60000"/>
            <a:lumOff val="40000"/>
          </a:schemeClr>
        </a:solidFill>
        <a:ln>
          <a:noFill/>
        </a:ln>
      </dgm:spPr>
      <dgm:t>
        <a:bodyPr/>
        <a:lstStyle/>
        <a:p>
          <a:r>
            <a:rPr lang="en-US" sz="1400" dirty="0" smtClean="0">
              <a:solidFill>
                <a:schemeClr val="bg1"/>
              </a:solidFill>
            </a:rPr>
            <a:t>Top VC Backed</a:t>
          </a:r>
          <a:endParaRPr lang="en-US" sz="1400" dirty="0">
            <a:solidFill>
              <a:schemeClr val="bg1"/>
            </a:solidFill>
          </a:endParaRPr>
        </a:p>
      </dgm:t>
    </dgm:pt>
    <dgm:pt modelId="{98EB4634-EA96-E246-A4D3-F91A6CCA015F}" type="parTrans" cxnId="{F780E55B-8FA3-B541-8E82-DC411597D9D1}">
      <dgm:prSet/>
      <dgm:spPr>
        <a:ln>
          <a:solidFill>
            <a:schemeClr val="accent5">
              <a:lumMod val="60000"/>
              <a:lumOff val="40000"/>
            </a:schemeClr>
          </a:solidFill>
        </a:ln>
      </dgm:spPr>
      <dgm:t>
        <a:bodyPr/>
        <a:lstStyle/>
        <a:p>
          <a:endParaRPr lang="en-US" sz="1400">
            <a:solidFill>
              <a:schemeClr val="bg1"/>
            </a:solidFill>
          </a:endParaRPr>
        </a:p>
      </dgm:t>
    </dgm:pt>
    <dgm:pt modelId="{28C3245A-7A0E-5740-905D-CE0E260A2AAD}" type="sibTrans" cxnId="{F780E55B-8FA3-B541-8E82-DC411597D9D1}">
      <dgm:prSet/>
      <dgm:spPr/>
      <dgm:t>
        <a:bodyPr/>
        <a:lstStyle/>
        <a:p>
          <a:endParaRPr lang="en-US" sz="1400">
            <a:solidFill>
              <a:schemeClr val="bg1"/>
            </a:solidFill>
          </a:endParaRPr>
        </a:p>
      </dgm:t>
    </dgm:pt>
    <dgm:pt modelId="{33C9C989-EC67-A645-9C67-95789EFD76EF}">
      <dgm:prSet custT="1"/>
      <dgm:spPr>
        <a:solidFill>
          <a:schemeClr val="accent2">
            <a:lumMod val="60000"/>
            <a:lumOff val="40000"/>
          </a:schemeClr>
        </a:solidFill>
        <a:ln>
          <a:noFill/>
        </a:ln>
      </dgm:spPr>
      <dgm:t>
        <a:bodyPr/>
        <a:lstStyle/>
        <a:p>
          <a:r>
            <a:rPr lang="en-US" sz="1400" dirty="0" smtClean="0">
              <a:solidFill>
                <a:schemeClr val="bg1"/>
              </a:solidFill>
            </a:rPr>
            <a:t>City</a:t>
          </a:r>
          <a:endParaRPr lang="en-US" sz="1400" dirty="0">
            <a:solidFill>
              <a:schemeClr val="bg1"/>
            </a:solidFill>
          </a:endParaRPr>
        </a:p>
      </dgm:t>
    </dgm:pt>
    <dgm:pt modelId="{5262A3A3-42BD-334C-B62B-CB4C7C5F9481}" type="parTrans" cxnId="{54F17919-EF1B-5146-A280-3B9E47B6B1EA}">
      <dgm:prSet/>
      <dgm:spPr>
        <a:solidFill>
          <a:srgbClr val="FFD147"/>
        </a:solidFill>
        <a:ln>
          <a:solidFill>
            <a:srgbClr val="FFC000"/>
          </a:solidFill>
        </a:ln>
      </dgm:spPr>
      <dgm:t>
        <a:bodyPr/>
        <a:lstStyle/>
        <a:p>
          <a:endParaRPr lang="en-US"/>
        </a:p>
      </dgm:t>
    </dgm:pt>
    <dgm:pt modelId="{73A81230-6F82-1243-9720-53CFCA3E4595}" type="sibTrans" cxnId="{54F17919-EF1B-5146-A280-3B9E47B6B1EA}">
      <dgm:prSet/>
      <dgm:spPr/>
      <dgm:t>
        <a:bodyPr/>
        <a:lstStyle/>
        <a:p>
          <a:endParaRPr lang="en-US"/>
        </a:p>
      </dgm:t>
    </dgm:pt>
    <dgm:pt modelId="{08539F14-B9C4-B44F-86C4-6D527053ABB0}" type="pres">
      <dgm:prSet presAssocID="{B7EDD548-4AD5-3243-BF60-9BD977BE0F7F}" presName="hierChild1" presStyleCnt="0">
        <dgm:presLayoutVars>
          <dgm:orgChart val="1"/>
          <dgm:chPref val="1"/>
          <dgm:dir/>
          <dgm:animOne val="branch"/>
          <dgm:animLvl val="lvl"/>
          <dgm:resizeHandles/>
        </dgm:presLayoutVars>
      </dgm:prSet>
      <dgm:spPr/>
      <dgm:t>
        <a:bodyPr/>
        <a:lstStyle/>
        <a:p>
          <a:endParaRPr lang="en-US"/>
        </a:p>
      </dgm:t>
    </dgm:pt>
    <dgm:pt modelId="{8E54FDAD-9998-6546-BD8D-FC03A4088B52}" type="pres">
      <dgm:prSet presAssocID="{83C9239D-071C-4A44-8199-66E88B6C7AC8}" presName="hierRoot1" presStyleCnt="0">
        <dgm:presLayoutVars>
          <dgm:hierBranch val="init"/>
        </dgm:presLayoutVars>
      </dgm:prSet>
      <dgm:spPr/>
    </dgm:pt>
    <dgm:pt modelId="{0B66D2D3-5660-3B4C-B969-7C78ACD27353}" type="pres">
      <dgm:prSet presAssocID="{83C9239D-071C-4A44-8199-66E88B6C7AC8}" presName="rootComposite1" presStyleCnt="0"/>
      <dgm:spPr/>
    </dgm:pt>
    <dgm:pt modelId="{8C1B84FE-0D4A-7341-A619-214C18B0D481}" type="pres">
      <dgm:prSet presAssocID="{83C9239D-071C-4A44-8199-66E88B6C7AC8}" presName="rootText1" presStyleLbl="node0" presStyleIdx="0" presStyleCnt="3">
        <dgm:presLayoutVars>
          <dgm:chPref val="3"/>
        </dgm:presLayoutVars>
      </dgm:prSet>
      <dgm:spPr/>
      <dgm:t>
        <a:bodyPr/>
        <a:lstStyle/>
        <a:p>
          <a:endParaRPr lang="en-US"/>
        </a:p>
      </dgm:t>
    </dgm:pt>
    <dgm:pt modelId="{4836009A-4E3C-3948-A104-713081C481D4}" type="pres">
      <dgm:prSet presAssocID="{83C9239D-071C-4A44-8199-66E88B6C7AC8}" presName="rootConnector1" presStyleLbl="node1" presStyleIdx="0" presStyleCnt="0"/>
      <dgm:spPr/>
      <dgm:t>
        <a:bodyPr/>
        <a:lstStyle/>
        <a:p>
          <a:endParaRPr lang="en-US"/>
        </a:p>
      </dgm:t>
    </dgm:pt>
    <dgm:pt modelId="{2B55B380-D850-944F-B8A9-01ED5B4D2F64}" type="pres">
      <dgm:prSet presAssocID="{83C9239D-071C-4A44-8199-66E88B6C7AC8}" presName="hierChild2" presStyleCnt="0"/>
      <dgm:spPr/>
    </dgm:pt>
    <dgm:pt modelId="{79B3C55A-9DC2-8341-A371-ECBC0B92ED72}" type="pres">
      <dgm:prSet presAssocID="{351B39CD-6731-5C44-97BA-C9F7A537937A}" presName="Name37" presStyleLbl="parChTrans1D2" presStyleIdx="0" presStyleCnt="6"/>
      <dgm:spPr/>
      <dgm:t>
        <a:bodyPr/>
        <a:lstStyle/>
        <a:p>
          <a:endParaRPr lang="en-US"/>
        </a:p>
      </dgm:t>
    </dgm:pt>
    <dgm:pt modelId="{F8E9C8E7-6027-4940-8EB6-A105941CA72C}" type="pres">
      <dgm:prSet presAssocID="{A8E900C7-D884-4B45-93D5-4CD9A2D0CACE}" presName="hierRoot2" presStyleCnt="0">
        <dgm:presLayoutVars>
          <dgm:hierBranch val="init"/>
        </dgm:presLayoutVars>
      </dgm:prSet>
      <dgm:spPr/>
    </dgm:pt>
    <dgm:pt modelId="{5B855234-B064-1941-AF2F-91E9F250B8A8}" type="pres">
      <dgm:prSet presAssocID="{A8E900C7-D884-4B45-93D5-4CD9A2D0CACE}" presName="rootComposite" presStyleCnt="0"/>
      <dgm:spPr/>
    </dgm:pt>
    <dgm:pt modelId="{CBA91A80-87EC-5646-94FC-3535429E4AC5}" type="pres">
      <dgm:prSet presAssocID="{A8E900C7-D884-4B45-93D5-4CD9A2D0CACE}" presName="rootText" presStyleLbl="node2" presStyleIdx="0" presStyleCnt="6">
        <dgm:presLayoutVars>
          <dgm:chPref val="3"/>
        </dgm:presLayoutVars>
      </dgm:prSet>
      <dgm:spPr/>
      <dgm:t>
        <a:bodyPr/>
        <a:lstStyle/>
        <a:p>
          <a:endParaRPr lang="en-US"/>
        </a:p>
      </dgm:t>
    </dgm:pt>
    <dgm:pt modelId="{B14107E3-5197-C244-BEF4-0293714D28C3}" type="pres">
      <dgm:prSet presAssocID="{A8E900C7-D884-4B45-93D5-4CD9A2D0CACE}" presName="rootConnector" presStyleLbl="node2" presStyleIdx="0" presStyleCnt="6"/>
      <dgm:spPr/>
      <dgm:t>
        <a:bodyPr/>
        <a:lstStyle/>
        <a:p>
          <a:endParaRPr lang="en-US"/>
        </a:p>
      </dgm:t>
    </dgm:pt>
    <dgm:pt modelId="{5B29DE8E-8D08-884B-A754-282189F684F4}" type="pres">
      <dgm:prSet presAssocID="{A8E900C7-D884-4B45-93D5-4CD9A2D0CACE}" presName="hierChild4" presStyleCnt="0"/>
      <dgm:spPr/>
    </dgm:pt>
    <dgm:pt modelId="{DF6A9D4D-2013-3C4B-B42C-9EBD6A396D83}" type="pres">
      <dgm:prSet presAssocID="{A8E900C7-D884-4B45-93D5-4CD9A2D0CACE}" presName="hierChild5" presStyleCnt="0"/>
      <dgm:spPr/>
    </dgm:pt>
    <dgm:pt modelId="{64C681A0-480F-EE4E-BC93-E527A29F404E}" type="pres">
      <dgm:prSet presAssocID="{FDA2BC83-3255-E644-A6D0-A9DB45BC324C}" presName="Name37" presStyleLbl="parChTrans1D2" presStyleIdx="1" presStyleCnt="6"/>
      <dgm:spPr/>
      <dgm:t>
        <a:bodyPr/>
        <a:lstStyle/>
        <a:p>
          <a:endParaRPr lang="en-US"/>
        </a:p>
      </dgm:t>
    </dgm:pt>
    <dgm:pt modelId="{3B38791A-04A6-1C42-AAED-DF070F87FC4F}" type="pres">
      <dgm:prSet presAssocID="{3681AC6B-5531-F84A-B756-8154E0EB7B59}" presName="hierRoot2" presStyleCnt="0">
        <dgm:presLayoutVars>
          <dgm:hierBranch val="init"/>
        </dgm:presLayoutVars>
      </dgm:prSet>
      <dgm:spPr/>
    </dgm:pt>
    <dgm:pt modelId="{1C9402A1-ABF5-D64D-8E84-BAB05EF3D165}" type="pres">
      <dgm:prSet presAssocID="{3681AC6B-5531-F84A-B756-8154E0EB7B59}" presName="rootComposite" presStyleCnt="0"/>
      <dgm:spPr/>
    </dgm:pt>
    <dgm:pt modelId="{EAAE2F08-BF2B-E94F-AF57-B593F91D479E}" type="pres">
      <dgm:prSet presAssocID="{3681AC6B-5531-F84A-B756-8154E0EB7B59}" presName="rootText" presStyleLbl="node2" presStyleIdx="1" presStyleCnt="6">
        <dgm:presLayoutVars>
          <dgm:chPref val="3"/>
        </dgm:presLayoutVars>
      </dgm:prSet>
      <dgm:spPr/>
      <dgm:t>
        <a:bodyPr/>
        <a:lstStyle/>
        <a:p>
          <a:endParaRPr lang="en-US"/>
        </a:p>
      </dgm:t>
    </dgm:pt>
    <dgm:pt modelId="{30829C5E-41C2-6C4C-93AC-DAE836FA72FC}" type="pres">
      <dgm:prSet presAssocID="{3681AC6B-5531-F84A-B756-8154E0EB7B59}" presName="rootConnector" presStyleLbl="node2" presStyleIdx="1" presStyleCnt="6"/>
      <dgm:spPr/>
      <dgm:t>
        <a:bodyPr/>
        <a:lstStyle/>
        <a:p>
          <a:endParaRPr lang="en-US"/>
        </a:p>
      </dgm:t>
    </dgm:pt>
    <dgm:pt modelId="{3BD6A930-C932-7D45-8D4B-02585CCA4AA5}" type="pres">
      <dgm:prSet presAssocID="{3681AC6B-5531-F84A-B756-8154E0EB7B59}" presName="hierChild4" presStyleCnt="0"/>
      <dgm:spPr/>
    </dgm:pt>
    <dgm:pt modelId="{3E95B53C-1CFD-6D4B-9E57-6749BE708085}" type="pres">
      <dgm:prSet presAssocID="{3681AC6B-5531-F84A-B756-8154E0EB7B59}" presName="hierChild5" presStyleCnt="0"/>
      <dgm:spPr/>
    </dgm:pt>
    <dgm:pt modelId="{EC2B23AA-AACA-E640-8175-ED897D283211}" type="pres">
      <dgm:prSet presAssocID="{9F0D363D-FD41-A746-9FDE-C3576F2C1BAC}" presName="Name37" presStyleLbl="parChTrans1D2" presStyleIdx="2" presStyleCnt="6"/>
      <dgm:spPr/>
      <dgm:t>
        <a:bodyPr/>
        <a:lstStyle/>
        <a:p>
          <a:endParaRPr lang="en-US"/>
        </a:p>
      </dgm:t>
    </dgm:pt>
    <dgm:pt modelId="{B63AD44F-E94E-7C4D-BDDD-4C73B7376B88}" type="pres">
      <dgm:prSet presAssocID="{2252C4D1-7287-E046-817A-D9B2D75B0044}" presName="hierRoot2" presStyleCnt="0">
        <dgm:presLayoutVars>
          <dgm:hierBranch val="init"/>
        </dgm:presLayoutVars>
      </dgm:prSet>
      <dgm:spPr/>
    </dgm:pt>
    <dgm:pt modelId="{2A11597B-27F5-A54C-AFCC-9CC1C8803E68}" type="pres">
      <dgm:prSet presAssocID="{2252C4D1-7287-E046-817A-D9B2D75B0044}" presName="rootComposite" presStyleCnt="0"/>
      <dgm:spPr/>
    </dgm:pt>
    <dgm:pt modelId="{A89B9379-5C2C-7846-A5EA-9B4D389C3C72}" type="pres">
      <dgm:prSet presAssocID="{2252C4D1-7287-E046-817A-D9B2D75B0044}" presName="rootText" presStyleLbl="node2" presStyleIdx="2" presStyleCnt="6">
        <dgm:presLayoutVars>
          <dgm:chPref val="3"/>
        </dgm:presLayoutVars>
      </dgm:prSet>
      <dgm:spPr/>
      <dgm:t>
        <a:bodyPr/>
        <a:lstStyle/>
        <a:p>
          <a:endParaRPr lang="en-US"/>
        </a:p>
      </dgm:t>
    </dgm:pt>
    <dgm:pt modelId="{38D906A6-97BA-074D-9447-A46F1881DF97}" type="pres">
      <dgm:prSet presAssocID="{2252C4D1-7287-E046-817A-D9B2D75B0044}" presName="rootConnector" presStyleLbl="node2" presStyleIdx="2" presStyleCnt="6"/>
      <dgm:spPr/>
      <dgm:t>
        <a:bodyPr/>
        <a:lstStyle/>
        <a:p>
          <a:endParaRPr lang="en-US"/>
        </a:p>
      </dgm:t>
    </dgm:pt>
    <dgm:pt modelId="{7BDD2085-C97C-1C46-A423-B45E30F9DF95}" type="pres">
      <dgm:prSet presAssocID="{2252C4D1-7287-E046-817A-D9B2D75B0044}" presName="hierChild4" presStyleCnt="0"/>
      <dgm:spPr/>
    </dgm:pt>
    <dgm:pt modelId="{77DE509D-54D4-8544-B891-F6D835C9A5D7}" type="pres">
      <dgm:prSet presAssocID="{2252C4D1-7287-E046-817A-D9B2D75B0044}" presName="hierChild5" presStyleCnt="0"/>
      <dgm:spPr/>
    </dgm:pt>
    <dgm:pt modelId="{D436CB43-099E-ED47-A102-4BA6985A8D5B}" type="pres">
      <dgm:prSet presAssocID="{5262A3A3-42BD-334C-B62B-CB4C7C5F9481}" presName="Name37" presStyleLbl="parChTrans1D2" presStyleIdx="3" presStyleCnt="6"/>
      <dgm:spPr/>
      <dgm:t>
        <a:bodyPr/>
        <a:lstStyle/>
        <a:p>
          <a:endParaRPr lang="en-US"/>
        </a:p>
      </dgm:t>
    </dgm:pt>
    <dgm:pt modelId="{5025BD7F-9DBF-724C-9879-C16A6FC48078}" type="pres">
      <dgm:prSet presAssocID="{33C9C989-EC67-A645-9C67-95789EFD76EF}" presName="hierRoot2" presStyleCnt="0">
        <dgm:presLayoutVars>
          <dgm:hierBranch val="init"/>
        </dgm:presLayoutVars>
      </dgm:prSet>
      <dgm:spPr/>
    </dgm:pt>
    <dgm:pt modelId="{2C575630-96CC-604E-B9A1-E82CD62F9A3C}" type="pres">
      <dgm:prSet presAssocID="{33C9C989-EC67-A645-9C67-95789EFD76EF}" presName="rootComposite" presStyleCnt="0"/>
      <dgm:spPr/>
    </dgm:pt>
    <dgm:pt modelId="{4F0E0EC7-F472-554B-8A06-EE2A637827A5}" type="pres">
      <dgm:prSet presAssocID="{33C9C989-EC67-A645-9C67-95789EFD76EF}" presName="rootText" presStyleLbl="node2" presStyleIdx="3" presStyleCnt="6">
        <dgm:presLayoutVars>
          <dgm:chPref val="3"/>
        </dgm:presLayoutVars>
      </dgm:prSet>
      <dgm:spPr/>
      <dgm:t>
        <a:bodyPr/>
        <a:lstStyle/>
        <a:p>
          <a:endParaRPr lang="en-US"/>
        </a:p>
      </dgm:t>
    </dgm:pt>
    <dgm:pt modelId="{5A527301-8534-5D43-BAB6-C32243018EC0}" type="pres">
      <dgm:prSet presAssocID="{33C9C989-EC67-A645-9C67-95789EFD76EF}" presName="rootConnector" presStyleLbl="node2" presStyleIdx="3" presStyleCnt="6"/>
      <dgm:spPr/>
      <dgm:t>
        <a:bodyPr/>
        <a:lstStyle/>
        <a:p>
          <a:endParaRPr lang="en-US"/>
        </a:p>
      </dgm:t>
    </dgm:pt>
    <dgm:pt modelId="{F502F5C1-8981-6142-91CE-6F71A7F6CD73}" type="pres">
      <dgm:prSet presAssocID="{33C9C989-EC67-A645-9C67-95789EFD76EF}" presName="hierChild4" presStyleCnt="0"/>
      <dgm:spPr/>
    </dgm:pt>
    <dgm:pt modelId="{919A5D7D-9921-D645-BA55-7DD74DC12553}" type="pres">
      <dgm:prSet presAssocID="{33C9C989-EC67-A645-9C67-95789EFD76EF}" presName="hierChild5" presStyleCnt="0"/>
      <dgm:spPr/>
    </dgm:pt>
    <dgm:pt modelId="{23BC03DB-9550-9C42-9D98-F94694AEF541}" type="pres">
      <dgm:prSet presAssocID="{83C9239D-071C-4A44-8199-66E88B6C7AC8}" presName="hierChild3" presStyleCnt="0"/>
      <dgm:spPr/>
    </dgm:pt>
    <dgm:pt modelId="{FA884518-C89E-1149-87ED-E380CACE1A02}" type="pres">
      <dgm:prSet presAssocID="{21C2E070-0770-8847-81E4-A32EFFF12B53}" presName="hierRoot1" presStyleCnt="0">
        <dgm:presLayoutVars>
          <dgm:hierBranch val="init"/>
        </dgm:presLayoutVars>
      </dgm:prSet>
      <dgm:spPr/>
    </dgm:pt>
    <dgm:pt modelId="{8A03116B-BB15-1E45-A4FB-1FCA1F356524}" type="pres">
      <dgm:prSet presAssocID="{21C2E070-0770-8847-81E4-A32EFFF12B53}" presName="rootComposite1" presStyleCnt="0"/>
      <dgm:spPr/>
    </dgm:pt>
    <dgm:pt modelId="{C3A55AFD-31A3-E84B-B82B-F0F23105FFAA}" type="pres">
      <dgm:prSet presAssocID="{21C2E070-0770-8847-81E4-A32EFFF12B53}" presName="rootText1" presStyleLbl="node0" presStyleIdx="1" presStyleCnt="3">
        <dgm:presLayoutVars>
          <dgm:chPref val="3"/>
        </dgm:presLayoutVars>
      </dgm:prSet>
      <dgm:spPr/>
      <dgm:t>
        <a:bodyPr/>
        <a:lstStyle/>
        <a:p>
          <a:endParaRPr lang="en-US"/>
        </a:p>
      </dgm:t>
    </dgm:pt>
    <dgm:pt modelId="{163F303C-F4C6-DB42-870C-FE77D00AF675}" type="pres">
      <dgm:prSet presAssocID="{21C2E070-0770-8847-81E4-A32EFFF12B53}" presName="rootConnector1" presStyleLbl="node1" presStyleIdx="0" presStyleCnt="0"/>
      <dgm:spPr/>
      <dgm:t>
        <a:bodyPr/>
        <a:lstStyle/>
        <a:p>
          <a:endParaRPr lang="en-US"/>
        </a:p>
      </dgm:t>
    </dgm:pt>
    <dgm:pt modelId="{BE82BB10-AA08-BE4A-97A0-D9C3D418EA4C}" type="pres">
      <dgm:prSet presAssocID="{21C2E070-0770-8847-81E4-A32EFFF12B53}" presName="hierChild2" presStyleCnt="0"/>
      <dgm:spPr/>
    </dgm:pt>
    <dgm:pt modelId="{3BAC9FCF-3263-1949-9E4C-5EDFF9ACBC63}" type="pres">
      <dgm:prSet presAssocID="{50ECB641-0B6C-A842-8939-4E3CE9001438}" presName="Name37" presStyleLbl="parChTrans1D2" presStyleIdx="4" presStyleCnt="6"/>
      <dgm:spPr/>
      <dgm:t>
        <a:bodyPr/>
        <a:lstStyle/>
        <a:p>
          <a:endParaRPr lang="en-US"/>
        </a:p>
      </dgm:t>
    </dgm:pt>
    <dgm:pt modelId="{C820B47D-D309-B045-BC90-C4B7C0F03C27}" type="pres">
      <dgm:prSet presAssocID="{EF5AAA11-5E4D-0F40-929E-2665EA542CE5}" presName="hierRoot2" presStyleCnt="0">
        <dgm:presLayoutVars>
          <dgm:hierBranch val="init"/>
        </dgm:presLayoutVars>
      </dgm:prSet>
      <dgm:spPr/>
    </dgm:pt>
    <dgm:pt modelId="{C999FE3F-400F-7D4E-BBD0-9A0660AEE4AA}" type="pres">
      <dgm:prSet presAssocID="{EF5AAA11-5E4D-0F40-929E-2665EA542CE5}" presName="rootComposite" presStyleCnt="0"/>
      <dgm:spPr/>
    </dgm:pt>
    <dgm:pt modelId="{4062ED06-B417-A846-98AB-EEB0392AA260}" type="pres">
      <dgm:prSet presAssocID="{EF5AAA11-5E4D-0F40-929E-2665EA542CE5}" presName="rootText" presStyleLbl="node2" presStyleIdx="4" presStyleCnt="6">
        <dgm:presLayoutVars>
          <dgm:chPref val="3"/>
        </dgm:presLayoutVars>
      </dgm:prSet>
      <dgm:spPr/>
      <dgm:t>
        <a:bodyPr/>
        <a:lstStyle/>
        <a:p>
          <a:endParaRPr lang="en-US"/>
        </a:p>
      </dgm:t>
    </dgm:pt>
    <dgm:pt modelId="{CF697C9F-6A1E-6F41-9465-C5DFE7249671}" type="pres">
      <dgm:prSet presAssocID="{EF5AAA11-5E4D-0F40-929E-2665EA542CE5}" presName="rootConnector" presStyleLbl="node2" presStyleIdx="4" presStyleCnt="6"/>
      <dgm:spPr/>
      <dgm:t>
        <a:bodyPr/>
        <a:lstStyle/>
        <a:p>
          <a:endParaRPr lang="en-US"/>
        </a:p>
      </dgm:t>
    </dgm:pt>
    <dgm:pt modelId="{F1D0AF2B-ECB9-454F-94FC-9AA367A82714}" type="pres">
      <dgm:prSet presAssocID="{EF5AAA11-5E4D-0F40-929E-2665EA542CE5}" presName="hierChild4" presStyleCnt="0"/>
      <dgm:spPr/>
    </dgm:pt>
    <dgm:pt modelId="{0A92A710-6F9B-9F41-AE13-FD824EC1B516}" type="pres">
      <dgm:prSet presAssocID="{EF5AAA11-5E4D-0F40-929E-2665EA542CE5}" presName="hierChild5" presStyleCnt="0"/>
      <dgm:spPr/>
    </dgm:pt>
    <dgm:pt modelId="{21DCF4B6-1BD2-D14A-8A6F-29EC1C575CA7}" type="pres">
      <dgm:prSet presAssocID="{21C2E070-0770-8847-81E4-A32EFFF12B53}" presName="hierChild3" presStyleCnt="0"/>
      <dgm:spPr/>
    </dgm:pt>
    <dgm:pt modelId="{FBBDF6CF-74EF-7F44-AC5A-41B35C7484E5}" type="pres">
      <dgm:prSet presAssocID="{4C70D03D-D096-6D40-8EF5-6EFF244BFA6B}" presName="hierRoot1" presStyleCnt="0">
        <dgm:presLayoutVars>
          <dgm:hierBranch val="init"/>
        </dgm:presLayoutVars>
      </dgm:prSet>
      <dgm:spPr/>
    </dgm:pt>
    <dgm:pt modelId="{1E9F768E-6A06-D644-905A-CB2D3AC95D50}" type="pres">
      <dgm:prSet presAssocID="{4C70D03D-D096-6D40-8EF5-6EFF244BFA6B}" presName="rootComposite1" presStyleCnt="0"/>
      <dgm:spPr/>
    </dgm:pt>
    <dgm:pt modelId="{86385F05-1E29-EB4A-AB5B-A130CCD5DB03}" type="pres">
      <dgm:prSet presAssocID="{4C70D03D-D096-6D40-8EF5-6EFF244BFA6B}" presName="rootText1" presStyleLbl="node0" presStyleIdx="2" presStyleCnt="3">
        <dgm:presLayoutVars>
          <dgm:chPref val="3"/>
        </dgm:presLayoutVars>
      </dgm:prSet>
      <dgm:spPr/>
      <dgm:t>
        <a:bodyPr/>
        <a:lstStyle/>
        <a:p>
          <a:endParaRPr lang="en-US"/>
        </a:p>
      </dgm:t>
    </dgm:pt>
    <dgm:pt modelId="{339078D7-9CC4-8743-83B6-AF962EDAD051}" type="pres">
      <dgm:prSet presAssocID="{4C70D03D-D096-6D40-8EF5-6EFF244BFA6B}" presName="rootConnector1" presStyleLbl="node1" presStyleIdx="0" presStyleCnt="0"/>
      <dgm:spPr/>
      <dgm:t>
        <a:bodyPr/>
        <a:lstStyle/>
        <a:p>
          <a:endParaRPr lang="en-US"/>
        </a:p>
      </dgm:t>
    </dgm:pt>
    <dgm:pt modelId="{277C6CC2-57A6-5041-8556-B033DD005CE0}" type="pres">
      <dgm:prSet presAssocID="{4C70D03D-D096-6D40-8EF5-6EFF244BFA6B}" presName="hierChild2" presStyleCnt="0"/>
      <dgm:spPr/>
    </dgm:pt>
    <dgm:pt modelId="{6E555359-FEF6-6F42-A2FA-DABC09745813}" type="pres">
      <dgm:prSet presAssocID="{98EB4634-EA96-E246-A4D3-F91A6CCA015F}" presName="Name37" presStyleLbl="parChTrans1D2" presStyleIdx="5" presStyleCnt="6"/>
      <dgm:spPr/>
      <dgm:t>
        <a:bodyPr/>
        <a:lstStyle/>
        <a:p>
          <a:endParaRPr lang="en-US"/>
        </a:p>
      </dgm:t>
    </dgm:pt>
    <dgm:pt modelId="{DD900AA2-54CA-E042-953B-65E7439BF265}" type="pres">
      <dgm:prSet presAssocID="{E164EAA8-9950-7046-88ED-6FC2CB4F43BC}" presName="hierRoot2" presStyleCnt="0">
        <dgm:presLayoutVars>
          <dgm:hierBranch val="init"/>
        </dgm:presLayoutVars>
      </dgm:prSet>
      <dgm:spPr/>
    </dgm:pt>
    <dgm:pt modelId="{57DF6C5A-FBE2-A046-9901-AC038B5B089D}" type="pres">
      <dgm:prSet presAssocID="{E164EAA8-9950-7046-88ED-6FC2CB4F43BC}" presName="rootComposite" presStyleCnt="0"/>
      <dgm:spPr/>
    </dgm:pt>
    <dgm:pt modelId="{AEC4580B-DB64-8545-9328-34667453760F}" type="pres">
      <dgm:prSet presAssocID="{E164EAA8-9950-7046-88ED-6FC2CB4F43BC}" presName="rootText" presStyleLbl="node2" presStyleIdx="5" presStyleCnt="6">
        <dgm:presLayoutVars>
          <dgm:chPref val="3"/>
        </dgm:presLayoutVars>
      </dgm:prSet>
      <dgm:spPr/>
      <dgm:t>
        <a:bodyPr/>
        <a:lstStyle/>
        <a:p>
          <a:endParaRPr lang="en-US"/>
        </a:p>
      </dgm:t>
    </dgm:pt>
    <dgm:pt modelId="{739DDDCF-2920-7F4F-B6C8-592EDE2CFCD7}" type="pres">
      <dgm:prSet presAssocID="{E164EAA8-9950-7046-88ED-6FC2CB4F43BC}" presName="rootConnector" presStyleLbl="node2" presStyleIdx="5" presStyleCnt="6"/>
      <dgm:spPr/>
      <dgm:t>
        <a:bodyPr/>
        <a:lstStyle/>
        <a:p>
          <a:endParaRPr lang="en-US"/>
        </a:p>
      </dgm:t>
    </dgm:pt>
    <dgm:pt modelId="{0FA80F38-52BA-F546-88C7-B7B9FA6CAF0D}" type="pres">
      <dgm:prSet presAssocID="{E164EAA8-9950-7046-88ED-6FC2CB4F43BC}" presName="hierChild4" presStyleCnt="0"/>
      <dgm:spPr/>
    </dgm:pt>
    <dgm:pt modelId="{313F1553-373D-F243-9504-6954D35F4FDF}" type="pres">
      <dgm:prSet presAssocID="{E164EAA8-9950-7046-88ED-6FC2CB4F43BC}" presName="hierChild5" presStyleCnt="0"/>
      <dgm:spPr/>
    </dgm:pt>
    <dgm:pt modelId="{02CD47E6-801E-924C-A24C-7177C5D21759}" type="pres">
      <dgm:prSet presAssocID="{4C70D03D-D096-6D40-8EF5-6EFF244BFA6B}" presName="hierChild3" presStyleCnt="0"/>
      <dgm:spPr/>
    </dgm:pt>
  </dgm:ptLst>
  <dgm:cxnLst>
    <dgm:cxn modelId="{275C09C1-CF17-1340-AC09-B7AD96F0B117}" type="presOf" srcId="{3681AC6B-5531-F84A-B756-8154E0EB7B59}" destId="{EAAE2F08-BF2B-E94F-AF57-B593F91D479E}" srcOrd="0" destOrd="0" presId="urn:microsoft.com/office/officeart/2005/8/layout/orgChart1"/>
    <dgm:cxn modelId="{2939D27B-415A-AE4E-89F3-41666E2C06FD}" type="presOf" srcId="{2252C4D1-7287-E046-817A-D9B2D75B0044}" destId="{A89B9379-5C2C-7846-A5EA-9B4D389C3C72}" srcOrd="0" destOrd="0" presId="urn:microsoft.com/office/officeart/2005/8/layout/orgChart1"/>
    <dgm:cxn modelId="{8CC6B5FC-4595-1448-BF0A-31DE54F38CC7}" type="presOf" srcId="{4C70D03D-D096-6D40-8EF5-6EFF244BFA6B}" destId="{339078D7-9CC4-8743-83B6-AF962EDAD051}" srcOrd="1" destOrd="0" presId="urn:microsoft.com/office/officeart/2005/8/layout/orgChart1"/>
    <dgm:cxn modelId="{2C6F9E7C-471F-0146-A6C1-AD002FCF1FE6}" type="presOf" srcId="{3681AC6B-5531-F84A-B756-8154E0EB7B59}" destId="{30829C5E-41C2-6C4C-93AC-DAE836FA72FC}" srcOrd="1" destOrd="0" presId="urn:microsoft.com/office/officeart/2005/8/layout/orgChart1"/>
    <dgm:cxn modelId="{9D768220-6F6E-6048-B202-FF4309401C6B}" srcId="{B7EDD548-4AD5-3243-BF60-9BD977BE0F7F}" destId="{83C9239D-071C-4A44-8199-66E88B6C7AC8}" srcOrd="0" destOrd="0" parTransId="{68571BB0-406F-5B47-ACFE-B754C5229629}" sibTransId="{4C406038-3396-E847-8D59-14D32578F956}"/>
    <dgm:cxn modelId="{7CD37CDA-5FC7-0C45-A9D9-DE214BFC722D}" type="presOf" srcId="{A8E900C7-D884-4B45-93D5-4CD9A2D0CACE}" destId="{B14107E3-5197-C244-BEF4-0293714D28C3}" srcOrd="1" destOrd="0" presId="urn:microsoft.com/office/officeart/2005/8/layout/orgChart1"/>
    <dgm:cxn modelId="{F357B5D7-35DE-294F-87F2-26182DE04AA7}" type="presOf" srcId="{4C70D03D-D096-6D40-8EF5-6EFF244BFA6B}" destId="{86385F05-1E29-EB4A-AB5B-A130CCD5DB03}" srcOrd="0" destOrd="0" presId="urn:microsoft.com/office/officeart/2005/8/layout/orgChart1"/>
    <dgm:cxn modelId="{E9C70770-2052-3B40-9DFA-72248CBBF7CC}" type="presOf" srcId="{33C9C989-EC67-A645-9C67-95789EFD76EF}" destId="{5A527301-8534-5D43-BAB6-C32243018EC0}" srcOrd="1" destOrd="0" presId="urn:microsoft.com/office/officeart/2005/8/layout/orgChart1"/>
    <dgm:cxn modelId="{757C154F-83EF-3F4C-83EE-192AB08FC28F}" type="presOf" srcId="{21C2E070-0770-8847-81E4-A32EFFF12B53}" destId="{C3A55AFD-31A3-E84B-B82B-F0F23105FFAA}" srcOrd="0" destOrd="0" presId="urn:microsoft.com/office/officeart/2005/8/layout/orgChart1"/>
    <dgm:cxn modelId="{C6F360E9-F272-7345-B9D3-43ADE83DA470}" type="presOf" srcId="{9F0D363D-FD41-A746-9FDE-C3576F2C1BAC}" destId="{EC2B23AA-AACA-E640-8175-ED897D283211}" srcOrd="0" destOrd="0" presId="urn:microsoft.com/office/officeart/2005/8/layout/orgChart1"/>
    <dgm:cxn modelId="{C0B57E01-E63B-FA4B-8051-B3547F904319}" type="presOf" srcId="{E164EAA8-9950-7046-88ED-6FC2CB4F43BC}" destId="{AEC4580B-DB64-8545-9328-34667453760F}" srcOrd="0" destOrd="0" presId="urn:microsoft.com/office/officeart/2005/8/layout/orgChart1"/>
    <dgm:cxn modelId="{54F17919-EF1B-5146-A280-3B9E47B6B1EA}" srcId="{83C9239D-071C-4A44-8199-66E88B6C7AC8}" destId="{33C9C989-EC67-A645-9C67-95789EFD76EF}" srcOrd="3" destOrd="0" parTransId="{5262A3A3-42BD-334C-B62B-CB4C7C5F9481}" sibTransId="{73A81230-6F82-1243-9720-53CFCA3E4595}"/>
    <dgm:cxn modelId="{4B1DCC30-5342-DF49-9F12-4B3D4C68ED74}" type="presOf" srcId="{83C9239D-071C-4A44-8199-66E88B6C7AC8}" destId="{4836009A-4E3C-3948-A104-713081C481D4}" srcOrd="1" destOrd="0" presId="urn:microsoft.com/office/officeart/2005/8/layout/orgChart1"/>
    <dgm:cxn modelId="{297E45F9-8AB8-4548-AD52-3BE82BB49C73}" type="presOf" srcId="{B7EDD548-4AD5-3243-BF60-9BD977BE0F7F}" destId="{08539F14-B9C4-B44F-86C4-6D527053ABB0}" srcOrd="0" destOrd="0" presId="urn:microsoft.com/office/officeart/2005/8/layout/orgChart1"/>
    <dgm:cxn modelId="{F780E55B-8FA3-B541-8E82-DC411597D9D1}" srcId="{4C70D03D-D096-6D40-8EF5-6EFF244BFA6B}" destId="{E164EAA8-9950-7046-88ED-6FC2CB4F43BC}" srcOrd="0" destOrd="0" parTransId="{98EB4634-EA96-E246-A4D3-F91A6CCA015F}" sibTransId="{28C3245A-7A0E-5740-905D-CE0E260A2AAD}"/>
    <dgm:cxn modelId="{9FB2FAA1-0CFF-824D-8362-9AB7FD503DCD}" srcId="{83C9239D-071C-4A44-8199-66E88B6C7AC8}" destId="{A8E900C7-D884-4B45-93D5-4CD9A2D0CACE}" srcOrd="0" destOrd="0" parTransId="{351B39CD-6731-5C44-97BA-C9F7A537937A}" sibTransId="{DBC318E2-A3FE-CD49-84B0-D57DE05535B7}"/>
    <dgm:cxn modelId="{30129680-0B48-BF4B-BDBA-35E77F7C604F}" type="presOf" srcId="{EF5AAA11-5E4D-0F40-929E-2665EA542CE5}" destId="{4062ED06-B417-A846-98AB-EEB0392AA260}" srcOrd="0" destOrd="0" presId="urn:microsoft.com/office/officeart/2005/8/layout/orgChart1"/>
    <dgm:cxn modelId="{41B3AF7C-432A-4B4D-9B95-4224D6BEE533}" srcId="{83C9239D-071C-4A44-8199-66E88B6C7AC8}" destId="{3681AC6B-5531-F84A-B756-8154E0EB7B59}" srcOrd="1" destOrd="0" parTransId="{FDA2BC83-3255-E644-A6D0-A9DB45BC324C}" sibTransId="{0A672745-572E-154C-9C9A-F996C97C9808}"/>
    <dgm:cxn modelId="{934F7987-E2A6-4644-8489-B69B1E8F33D3}" type="presOf" srcId="{5262A3A3-42BD-334C-B62B-CB4C7C5F9481}" destId="{D436CB43-099E-ED47-A102-4BA6985A8D5B}" srcOrd="0" destOrd="0" presId="urn:microsoft.com/office/officeart/2005/8/layout/orgChart1"/>
    <dgm:cxn modelId="{1F8EBFCC-EEBC-5C49-BDF7-4416990625DD}" type="presOf" srcId="{A8E900C7-D884-4B45-93D5-4CD9A2D0CACE}" destId="{CBA91A80-87EC-5646-94FC-3535429E4AC5}" srcOrd="0" destOrd="0" presId="urn:microsoft.com/office/officeart/2005/8/layout/orgChart1"/>
    <dgm:cxn modelId="{58B4D883-F571-B540-AB6C-AF1AACF9CEB4}" srcId="{B7EDD548-4AD5-3243-BF60-9BD977BE0F7F}" destId="{21C2E070-0770-8847-81E4-A32EFFF12B53}" srcOrd="1" destOrd="0" parTransId="{375D522B-522B-7245-875E-D3EA4E524EBA}" sibTransId="{380420A2-9407-A843-974F-2F5DC65D3AE0}"/>
    <dgm:cxn modelId="{E1EC54A2-16BA-C749-8A7F-DF4695BC2421}" type="presOf" srcId="{33C9C989-EC67-A645-9C67-95789EFD76EF}" destId="{4F0E0EC7-F472-554B-8A06-EE2A637827A5}" srcOrd="0" destOrd="0" presId="urn:microsoft.com/office/officeart/2005/8/layout/orgChart1"/>
    <dgm:cxn modelId="{20263737-B714-334F-94CA-B6C93D1FE1A6}" srcId="{83C9239D-071C-4A44-8199-66E88B6C7AC8}" destId="{2252C4D1-7287-E046-817A-D9B2D75B0044}" srcOrd="2" destOrd="0" parTransId="{9F0D363D-FD41-A746-9FDE-C3576F2C1BAC}" sibTransId="{32025E27-E8C5-DE40-9AFC-E23E8942B61E}"/>
    <dgm:cxn modelId="{9D7622A3-E024-5645-A6EF-DB025F5FC3A1}" type="presOf" srcId="{21C2E070-0770-8847-81E4-A32EFFF12B53}" destId="{163F303C-F4C6-DB42-870C-FE77D00AF675}" srcOrd="1" destOrd="0" presId="urn:microsoft.com/office/officeart/2005/8/layout/orgChart1"/>
    <dgm:cxn modelId="{37E2E6DB-82AD-9746-8E4F-F5094C7CD33F}" type="presOf" srcId="{50ECB641-0B6C-A842-8939-4E3CE9001438}" destId="{3BAC9FCF-3263-1949-9E4C-5EDFF9ACBC63}" srcOrd="0" destOrd="0" presId="urn:microsoft.com/office/officeart/2005/8/layout/orgChart1"/>
    <dgm:cxn modelId="{BE97BE49-A812-484E-AA08-2E5E82DEBA6F}" type="presOf" srcId="{351B39CD-6731-5C44-97BA-C9F7A537937A}" destId="{79B3C55A-9DC2-8341-A371-ECBC0B92ED72}" srcOrd="0" destOrd="0" presId="urn:microsoft.com/office/officeart/2005/8/layout/orgChart1"/>
    <dgm:cxn modelId="{419B319F-C395-ED49-989A-8659B9027068}" srcId="{21C2E070-0770-8847-81E4-A32EFFF12B53}" destId="{EF5AAA11-5E4D-0F40-929E-2665EA542CE5}" srcOrd="0" destOrd="0" parTransId="{50ECB641-0B6C-A842-8939-4E3CE9001438}" sibTransId="{1E6F017A-5AC6-ED4E-9F81-B9F0134E3B5B}"/>
    <dgm:cxn modelId="{7A656B38-60C6-D44E-AD2D-BF0DA6F6B8BF}" type="presOf" srcId="{EF5AAA11-5E4D-0F40-929E-2665EA542CE5}" destId="{CF697C9F-6A1E-6F41-9465-C5DFE7249671}" srcOrd="1" destOrd="0" presId="urn:microsoft.com/office/officeart/2005/8/layout/orgChart1"/>
    <dgm:cxn modelId="{910090AF-E2A8-6841-A2F5-513E42F19C91}" type="presOf" srcId="{FDA2BC83-3255-E644-A6D0-A9DB45BC324C}" destId="{64C681A0-480F-EE4E-BC93-E527A29F404E}" srcOrd="0" destOrd="0" presId="urn:microsoft.com/office/officeart/2005/8/layout/orgChart1"/>
    <dgm:cxn modelId="{E66E6E41-4795-2D47-96F2-6C27BAA1AC57}" srcId="{B7EDD548-4AD5-3243-BF60-9BD977BE0F7F}" destId="{4C70D03D-D096-6D40-8EF5-6EFF244BFA6B}" srcOrd="2" destOrd="0" parTransId="{8BBC6CC7-24F4-684E-85D8-4CAD200346D1}" sibTransId="{B6630933-D6EA-9E42-9D38-8A9EB4B126E8}"/>
    <dgm:cxn modelId="{2B277EB9-EE2E-654D-8049-33ACA2EBAF19}" type="presOf" srcId="{83C9239D-071C-4A44-8199-66E88B6C7AC8}" destId="{8C1B84FE-0D4A-7341-A619-214C18B0D481}" srcOrd="0" destOrd="0" presId="urn:microsoft.com/office/officeart/2005/8/layout/orgChart1"/>
    <dgm:cxn modelId="{A3A6051B-A9F4-6F46-86FF-FBD150CB5A63}" type="presOf" srcId="{2252C4D1-7287-E046-817A-D9B2D75B0044}" destId="{38D906A6-97BA-074D-9447-A46F1881DF97}" srcOrd="1" destOrd="0" presId="urn:microsoft.com/office/officeart/2005/8/layout/orgChart1"/>
    <dgm:cxn modelId="{7E191C00-EB3B-3540-AB52-3FF104B6767C}" type="presOf" srcId="{E164EAA8-9950-7046-88ED-6FC2CB4F43BC}" destId="{739DDDCF-2920-7F4F-B6C8-592EDE2CFCD7}" srcOrd="1" destOrd="0" presId="urn:microsoft.com/office/officeart/2005/8/layout/orgChart1"/>
    <dgm:cxn modelId="{1B1C69DA-E376-3648-BC23-D84515A30058}" type="presOf" srcId="{98EB4634-EA96-E246-A4D3-F91A6CCA015F}" destId="{6E555359-FEF6-6F42-A2FA-DABC09745813}" srcOrd="0" destOrd="0" presId="urn:microsoft.com/office/officeart/2005/8/layout/orgChart1"/>
    <dgm:cxn modelId="{4DAE0041-13FB-B548-8311-0BD89656DF01}" type="presParOf" srcId="{08539F14-B9C4-B44F-86C4-6D527053ABB0}" destId="{8E54FDAD-9998-6546-BD8D-FC03A4088B52}" srcOrd="0" destOrd="0" presId="urn:microsoft.com/office/officeart/2005/8/layout/orgChart1"/>
    <dgm:cxn modelId="{C340CA43-FCAA-FB46-872C-DE991E965D9D}" type="presParOf" srcId="{8E54FDAD-9998-6546-BD8D-FC03A4088B52}" destId="{0B66D2D3-5660-3B4C-B969-7C78ACD27353}" srcOrd="0" destOrd="0" presId="urn:microsoft.com/office/officeart/2005/8/layout/orgChart1"/>
    <dgm:cxn modelId="{60F74005-E231-C14C-8847-B358DB13F26B}" type="presParOf" srcId="{0B66D2D3-5660-3B4C-B969-7C78ACD27353}" destId="{8C1B84FE-0D4A-7341-A619-214C18B0D481}" srcOrd="0" destOrd="0" presId="urn:microsoft.com/office/officeart/2005/8/layout/orgChart1"/>
    <dgm:cxn modelId="{24FA372C-CB4B-074C-BE27-57016E3BF149}" type="presParOf" srcId="{0B66D2D3-5660-3B4C-B969-7C78ACD27353}" destId="{4836009A-4E3C-3948-A104-713081C481D4}" srcOrd="1" destOrd="0" presId="urn:microsoft.com/office/officeart/2005/8/layout/orgChart1"/>
    <dgm:cxn modelId="{BCBC135D-8F6D-ED4F-9148-89E6C8C429DD}" type="presParOf" srcId="{8E54FDAD-9998-6546-BD8D-FC03A4088B52}" destId="{2B55B380-D850-944F-B8A9-01ED5B4D2F64}" srcOrd="1" destOrd="0" presId="urn:microsoft.com/office/officeart/2005/8/layout/orgChart1"/>
    <dgm:cxn modelId="{7F35ED3F-6718-054B-93B9-DA1E403670CA}" type="presParOf" srcId="{2B55B380-D850-944F-B8A9-01ED5B4D2F64}" destId="{79B3C55A-9DC2-8341-A371-ECBC0B92ED72}" srcOrd="0" destOrd="0" presId="urn:microsoft.com/office/officeart/2005/8/layout/orgChart1"/>
    <dgm:cxn modelId="{AC1699CA-A9B2-C644-8162-447605F73079}" type="presParOf" srcId="{2B55B380-D850-944F-B8A9-01ED5B4D2F64}" destId="{F8E9C8E7-6027-4940-8EB6-A105941CA72C}" srcOrd="1" destOrd="0" presId="urn:microsoft.com/office/officeart/2005/8/layout/orgChart1"/>
    <dgm:cxn modelId="{0076D6CD-64BD-0F4C-8A09-D04ECD1BA94A}" type="presParOf" srcId="{F8E9C8E7-6027-4940-8EB6-A105941CA72C}" destId="{5B855234-B064-1941-AF2F-91E9F250B8A8}" srcOrd="0" destOrd="0" presId="urn:microsoft.com/office/officeart/2005/8/layout/orgChart1"/>
    <dgm:cxn modelId="{CD67E239-39FB-9F44-99D2-C861A1165A8F}" type="presParOf" srcId="{5B855234-B064-1941-AF2F-91E9F250B8A8}" destId="{CBA91A80-87EC-5646-94FC-3535429E4AC5}" srcOrd="0" destOrd="0" presId="urn:microsoft.com/office/officeart/2005/8/layout/orgChart1"/>
    <dgm:cxn modelId="{0A2825BE-CFCB-FF47-B19E-E969336C0FC4}" type="presParOf" srcId="{5B855234-B064-1941-AF2F-91E9F250B8A8}" destId="{B14107E3-5197-C244-BEF4-0293714D28C3}" srcOrd="1" destOrd="0" presId="urn:microsoft.com/office/officeart/2005/8/layout/orgChart1"/>
    <dgm:cxn modelId="{C8C66394-C050-0142-8C9E-46C5A4F71711}" type="presParOf" srcId="{F8E9C8E7-6027-4940-8EB6-A105941CA72C}" destId="{5B29DE8E-8D08-884B-A754-282189F684F4}" srcOrd="1" destOrd="0" presId="urn:microsoft.com/office/officeart/2005/8/layout/orgChart1"/>
    <dgm:cxn modelId="{D4C6860F-5747-6E4F-8395-46872180F0AA}" type="presParOf" srcId="{F8E9C8E7-6027-4940-8EB6-A105941CA72C}" destId="{DF6A9D4D-2013-3C4B-B42C-9EBD6A396D83}" srcOrd="2" destOrd="0" presId="urn:microsoft.com/office/officeart/2005/8/layout/orgChart1"/>
    <dgm:cxn modelId="{39D6C847-FEC6-8C4C-AD30-14FB606DEC6C}" type="presParOf" srcId="{2B55B380-D850-944F-B8A9-01ED5B4D2F64}" destId="{64C681A0-480F-EE4E-BC93-E527A29F404E}" srcOrd="2" destOrd="0" presId="urn:microsoft.com/office/officeart/2005/8/layout/orgChart1"/>
    <dgm:cxn modelId="{4C2AF287-9DAF-814E-BE48-F9058D39E4E1}" type="presParOf" srcId="{2B55B380-D850-944F-B8A9-01ED5B4D2F64}" destId="{3B38791A-04A6-1C42-AAED-DF070F87FC4F}" srcOrd="3" destOrd="0" presId="urn:microsoft.com/office/officeart/2005/8/layout/orgChart1"/>
    <dgm:cxn modelId="{C3276232-34EB-D94F-A656-DAF2CE6978E1}" type="presParOf" srcId="{3B38791A-04A6-1C42-AAED-DF070F87FC4F}" destId="{1C9402A1-ABF5-D64D-8E84-BAB05EF3D165}" srcOrd="0" destOrd="0" presId="urn:microsoft.com/office/officeart/2005/8/layout/orgChart1"/>
    <dgm:cxn modelId="{15E7A216-1137-8348-AFCD-659A4315AB3A}" type="presParOf" srcId="{1C9402A1-ABF5-D64D-8E84-BAB05EF3D165}" destId="{EAAE2F08-BF2B-E94F-AF57-B593F91D479E}" srcOrd="0" destOrd="0" presId="urn:microsoft.com/office/officeart/2005/8/layout/orgChart1"/>
    <dgm:cxn modelId="{9C80611F-3452-2848-97D7-45A3D7BA2C5C}" type="presParOf" srcId="{1C9402A1-ABF5-D64D-8E84-BAB05EF3D165}" destId="{30829C5E-41C2-6C4C-93AC-DAE836FA72FC}" srcOrd="1" destOrd="0" presId="urn:microsoft.com/office/officeart/2005/8/layout/orgChart1"/>
    <dgm:cxn modelId="{9D08BB64-4D7C-E541-B906-586867851D31}" type="presParOf" srcId="{3B38791A-04A6-1C42-AAED-DF070F87FC4F}" destId="{3BD6A930-C932-7D45-8D4B-02585CCA4AA5}" srcOrd="1" destOrd="0" presId="urn:microsoft.com/office/officeart/2005/8/layout/orgChart1"/>
    <dgm:cxn modelId="{CA7EB2A9-DCEC-8F40-9CBE-9472893FC0C2}" type="presParOf" srcId="{3B38791A-04A6-1C42-AAED-DF070F87FC4F}" destId="{3E95B53C-1CFD-6D4B-9E57-6749BE708085}" srcOrd="2" destOrd="0" presId="urn:microsoft.com/office/officeart/2005/8/layout/orgChart1"/>
    <dgm:cxn modelId="{E8D2AE5C-1E21-DF4C-A178-1FB81BD9F235}" type="presParOf" srcId="{2B55B380-D850-944F-B8A9-01ED5B4D2F64}" destId="{EC2B23AA-AACA-E640-8175-ED897D283211}" srcOrd="4" destOrd="0" presId="urn:microsoft.com/office/officeart/2005/8/layout/orgChart1"/>
    <dgm:cxn modelId="{F54FFA6F-E44E-674C-AAB6-C506EB5F0C50}" type="presParOf" srcId="{2B55B380-D850-944F-B8A9-01ED5B4D2F64}" destId="{B63AD44F-E94E-7C4D-BDDD-4C73B7376B88}" srcOrd="5" destOrd="0" presId="urn:microsoft.com/office/officeart/2005/8/layout/orgChart1"/>
    <dgm:cxn modelId="{E64101BB-9A5C-6B49-8CE9-031CE86958EB}" type="presParOf" srcId="{B63AD44F-E94E-7C4D-BDDD-4C73B7376B88}" destId="{2A11597B-27F5-A54C-AFCC-9CC1C8803E68}" srcOrd="0" destOrd="0" presId="urn:microsoft.com/office/officeart/2005/8/layout/orgChart1"/>
    <dgm:cxn modelId="{6B66F809-9FCD-834D-9B1C-DE063ABBEC61}" type="presParOf" srcId="{2A11597B-27F5-A54C-AFCC-9CC1C8803E68}" destId="{A89B9379-5C2C-7846-A5EA-9B4D389C3C72}" srcOrd="0" destOrd="0" presId="urn:microsoft.com/office/officeart/2005/8/layout/orgChart1"/>
    <dgm:cxn modelId="{97584E2A-00D2-B344-AA9F-296F16F7BFD1}" type="presParOf" srcId="{2A11597B-27F5-A54C-AFCC-9CC1C8803E68}" destId="{38D906A6-97BA-074D-9447-A46F1881DF97}" srcOrd="1" destOrd="0" presId="urn:microsoft.com/office/officeart/2005/8/layout/orgChart1"/>
    <dgm:cxn modelId="{52C6DFE5-5AA3-404E-82E6-934E3AE6415A}" type="presParOf" srcId="{B63AD44F-E94E-7C4D-BDDD-4C73B7376B88}" destId="{7BDD2085-C97C-1C46-A423-B45E30F9DF95}" srcOrd="1" destOrd="0" presId="urn:microsoft.com/office/officeart/2005/8/layout/orgChart1"/>
    <dgm:cxn modelId="{CD6065F0-64FD-2442-BAF2-6E81B8E695EF}" type="presParOf" srcId="{B63AD44F-E94E-7C4D-BDDD-4C73B7376B88}" destId="{77DE509D-54D4-8544-B891-F6D835C9A5D7}" srcOrd="2" destOrd="0" presId="urn:microsoft.com/office/officeart/2005/8/layout/orgChart1"/>
    <dgm:cxn modelId="{B44712F0-1FA7-7F44-A34C-11A5D3F46C91}" type="presParOf" srcId="{2B55B380-D850-944F-B8A9-01ED5B4D2F64}" destId="{D436CB43-099E-ED47-A102-4BA6985A8D5B}" srcOrd="6" destOrd="0" presId="urn:microsoft.com/office/officeart/2005/8/layout/orgChart1"/>
    <dgm:cxn modelId="{C294FCA3-78DF-464E-A011-0B1CB38402FB}" type="presParOf" srcId="{2B55B380-D850-944F-B8A9-01ED5B4D2F64}" destId="{5025BD7F-9DBF-724C-9879-C16A6FC48078}" srcOrd="7" destOrd="0" presId="urn:microsoft.com/office/officeart/2005/8/layout/orgChart1"/>
    <dgm:cxn modelId="{33F2788F-961A-DA42-BAF8-6779336EE153}" type="presParOf" srcId="{5025BD7F-9DBF-724C-9879-C16A6FC48078}" destId="{2C575630-96CC-604E-B9A1-E82CD62F9A3C}" srcOrd="0" destOrd="0" presId="urn:microsoft.com/office/officeart/2005/8/layout/orgChart1"/>
    <dgm:cxn modelId="{B4A25B71-C8B0-6348-B428-35EB1C2D2D1D}" type="presParOf" srcId="{2C575630-96CC-604E-B9A1-E82CD62F9A3C}" destId="{4F0E0EC7-F472-554B-8A06-EE2A637827A5}" srcOrd="0" destOrd="0" presId="urn:microsoft.com/office/officeart/2005/8/layout/orgChart1"/>
    <dgm:cxn modelId="{1CDBD431-E2DB-0844-9566-09651AB93787}" type="presParOf" srcId="{2C575630-96CC-604E-B9A1-E82CD62F9A3C}" destId="{5A527301-8534-5D43-BAB6-C32243018EC0}" srcOrd="1" destOrd="0" presId="urn:microsoft.com/office/officeart/2005/8/layout/orgChart1"/>
    <dgm:cxn modelId="{800E129D-733C-8744-BDEC-989A0F788C71}" type="presParOf" srcId="{5025BD7F-9DBF-724C-9879-C16A6FC48078}" destId="{F502F5C1-8981-6142-91CE-6F71A7F6CD73}" srcOrd="1" destOrd="0" presId="urn:microsoft.com/office/officeart/2005/8/layout/orgChart1"/>
    <dgm:cxn modelId="{DDB21C55-06E6-164A-B81D-6F2C5E719031}" type="presParOf" srcId="{5025BD7F-9DBF-724C-9879-C16A6FC48078}" destId="{919A5D7D-9921-D645-BA55-7DD74DC12553}" srcOrd="2" destOrd="0" presId="urn:microsoft.com/office/officeart/2005/8/layout/orgChart1"/>
    <dgm:cxn modelId="{04CEBB23-8CFB-E74C-8808-33DA75310838}" type="presParOf" srcId="{8E54FDAD-9998-6546-BD8D-FC03A4088B52}" destId="{23BC03DB-9550-9C42-9D98-F94694AEF541}" srcOrd="2" destOrd="0" presId="urn:microsoft.com/office/officeart/2005/8/layout/orgChart1"/>
    <dgm:cxn modelId="{91109507-9950-EE4A-8924-D5C1B384BCE5}" type="presParOf" srcId="{08539F14-B9C4-B44F-86C4-6D527053ABB0}" destId="{FA884518-C89E-1149-87ED-E380CACE1A02}" srcOrd="1" destOrd="0" presId="urn:microsoft.com/office/officeart/2005/8/layout/orgChart1"/>
    <dgm:cxn modelId="{D81E492E-9404-F745-ADF3-13833F3DDD51}" type="presParOf" srcId="{FA884518-C89E-1149-87ED-E380CACE1A02}" destId="{8A03116B-BB15-1E45-A4FB-1FCA1F356524}" srcOrd="0" destOrd="0" presId="urn:microsoft.com/office/officeart/2005/8/layout/orgChart1"/>
    <dgm:cxn modelId="{83A3842C-66A0-584F-B68B-86FB9E25E52D}" type="presParOf" srcId="{8A03116B-BB15-1E45-A4FB-1FCA1F356524}" destId="{C3A55AFD-31A3-E84B-B82B-F0F23105FFAA}" srcOrd="0" destOrd="0" presId="urn:microsoft.com/office/officeart/2005/8/layout/orgChart1"/>
    <dgm:cxn modelId="{B524D946-EDBD-6943-8F34-4B319B19CC23}" type="presParOf" srcId="{8A03116B-BB15-1E45-A4FB-1FCA1F356524}" destId="{163F303C-F4C6-DB42-870C-FE77D00AF675}" srcOrd="1" destOrd="0" presId="urn:microsoft.com/office/officeart/2005/8/layout/orgChart1"/>
    <dgm:cxn modelId="{7E254B32-8C08-8949-9635-5FC97D51D865}" type="presParOf" srcId="{FA884518-C89E-1149-87ED-E380CACE1A02}" destId="{BE82BB10-AA08-BE4A-97A0-D9C3D418EA4C}" srcOrd="1" destOrd="0" presId="urn:microsoft.com/office/officeart/2005/8/layout/orgChart1"/>
    <dgm:cxn modelId="{39AD29CE-5FDE-1845-AAA5-A8386680D339}" type="presParOf" srcId="{BE82BB10-AA08-BE4A-97A0-D9C3D418EA4C}" destId="{3BAC9FCF-3263-1949-9E4C-5EDFF9ACBC63}" srcOrd="0" destOrd="0" presId="urn:microsoft.com/office/officeart/2005/8/layout/orgChart1"/>
    <dgm:cxn modelId="{A0CC1E4E-E408-464B-8FD3-B95DCDCAA359}" type="presParOf" srcId="{BE82BB10-AA08-BE4A-97A0-D9C3D418EA4C}" destId="{C820B47D-D309-B045-BC90-C4B7C0F03C27}" srcOrd="1" destOrd="0" presId="urn:microsoft.com/office/officeart/2005/8/layout/orgChart1"/>
    <dgm:cxn modelId="{F2C68E54-F8FE-B447-8435-63E5DE34FFFC}" type="presParOf" srcId="{C820B47D-D309-B045-BC90-C4B7C0F03C27}" destId="{C999FE3F-400F-7D4E-BBD0-9A0660AEE4AA}" srcOrd="0" destOrd="0" presId="urn:microsoft.com/office/officeart/2005/8/layout/orgChart1"/>
    <dgm:cxn modelId="{63A8925D-2CC9-EE4E-86B2-CAE648A797AD}" type="presParOf" srcId="{C999FE3F-400F-7D4E-BBD0-9A0660AEE4AA}" destId="{4062ED06-B417-A846-98AB-EEB0392AA260}" srcOrd="0" destOrd="0" presId="urn:microsoft.com/office/officeart/2005/8/layout/orgChart1"/>
    <dgm:cxn modelId="{CFF3E5C0-4F7A-9740-B038-2E83424A0915}" type="presParOf" srcId="{C999FE3F-400F-7D4E-BBD0-9A0660AEE4AA}" destId="{CF697C9F-6A1E-6F41-9465-C5DFE7249671}" srcOrd="1" destOrd="0" presId="urn:microsoft.com/office/officeart/2005/8/layout/orgChart1"/>
    <dgm:cxn modelId="{BD9C4CA0-2A22-A945-B150-61F38DA96FFC}" type="presParOf" srcId="{C820B47D-D309-B045-BC90-C4B7C0F03C27}" destId="{F1D0AF2B-ECB9-454F-94FC-9AA367A82714}" srcOrd="1" destOrd="0" presId="urn:microsoft.com/office/officeart/2005/8/layout/orgChart1"/>
    <dgm:cxn modelId="{90A78CB5-CC28-C246-B840-29DDC2200753}" type="presParOf" srcId="{C820B47D-D309-B045-BC90-C4B7C0F03C27}" destId="{0A92A710-6F9B-9F41-AE13-FD824EC1B516}" srcOrd="2" destOrd="0" presId="urn:microsoft.com/office/officeart/2005/8/layout/orgChart1"/>
    <dgm:cxn modelId="{498781AF-7BC4-EA4F-9D72-0A5BB3A1A9D4}" type="presParOf" srcId="{FA884518-C89E-1149-87ED-E380CACE1A02}" destId="{21DCF4B6-1BD2-D14A-8A6F-29EC1C575CA7}" srcOrd="2" destOrd="0" presId="urn:microsoft.com/office/officeart/2005/8/layout/orgChart1"/>
    <dgm:cxn modelId="{8F605BD7-D386-2A44-90D3-397D7DEAFA6C}" type="presParOf" srcId="{08539F14-B9C4-B44F-86C4-6D527053ABB0}" destId="{FBBDF6CF-74EF-7F44-AC5A-41B35C7484E5}" srcOrd="2" destOrd="0" presId="urn:microsoft.com/office/officeart/2005/8/layout/orgChart1"/>
    <dgm:cxn modelId="{883CBA0A-0008-6C4A-9576-746B6F596714}" type="presParOf" srcId="{FBBDF6CF-74EF-7F44-AC5A-41B35C7484E5}" destId="{1E9F768E-6A06-D644-905A-CB2D3AC95D50}" srcOrd="0" destOrd="0" presId="urn:microsoft.com/office/officeart/2005/8/layout/orgChart1"/>
    <dgm:cxn modelId="{AEBAE16D-E612-864F-A76B-83BAD8BF53F9}" type="presParOf" srcId="{1E9F768E-6A06-D644-905A-CB2D3AC95D50}" destId="{86385F05-1E29-EB4A-AB5B-A130CCD5DB03}" srcOrd="0" destOrd="0" presId="urn:microsoft.com/office/officeart/2005/8/layout/orgChart1"/>
    <dgm:cxn modelId="{28964609-D8D4-674D-BC24-8BC3B9FB0D6A}" type="presParOf" srcId="{1E9F768E-6A06-D644-905A-CB2D3AC95D50}" destId="{339078D7-9CC4-8743-83B6-AF962EDAD051}" srcOrd="1" destOrd="0" presId="urn:microsoft.com/office/officeart/2005/8/layout/orgChart1"/>
    <dgm:cxn modelId="{229EFAEA-BA57-6842-A0FE-D7AB2DFC58CF}" type="presParOf" srcId="{FBBDF6CF-74EF-7F44-AC5A-41B35C7484E5}" destId="{277C6CC2-57A6-5041-8556-B033DD005CE0}" srcOrd="1" destOrd="0" presId="urn:microsoft.com/office/officeart/2005/8/layout/orgChart1"/>
    <dgm:cxn modelId="{91B9EB8E-4F6C-CD49-967F-F32F389BED9A}" type="presParOf" srcId="{277C6CC2-57A6-5041-8556-B033DD005CE0}" destId="{6E555359-FEF6-6F42-A2FA-DABC09745813}" srcOrd="0" destOrd="0" presId="urn:microsoft.com/office/officeart/2005/8/layout/orgChart1"/>
    <dgm:cxn modelId="{2404D144-FDD5-6F45-AE2C-1184F1D4E243}" type="presParOf" srcId="{277C6CC2-57A6-5041-8556-B033DD005CE0}" destId="{DD900AA2-54CA-E042-953B-65E7439BF265}" srcOrd="1" destOrd="0" presId="urn:microsoft.com/office/officeart/2005/8/layout/orgChart1"/>
    <dgm:cxn modelId="{A4301362-F17C-364D-B92D-48D7FA9FC6D3}" type="presParOf" srcId="{DD900AA2-54CA-E042-953B-65E7439BF265}" destId="{57DF6C5A-FBE2-A046-9901-AC038B5B089D}" srcOrd="0" destOrd="0" presId="urn:microsoft.com/office/officeart/2005/8/layout/orgChart1"/>
    <dgm:cxn modelId="{51009D6C-26A4-8646-AD1D-9555E588B26A}" type="presParOf" srcId="{57DF6C5A-FBE2-A046-9901-AC038B5B089D}" destId="{AEC4580B-DB64-8545-9328-34667453760F}" srcOrd="0" destOrd="0" presId="urn:microsoft.com/office/officeart/2005/8/layout/orgChart1"/>
    <dgm:cxn modelId="{043DF1ED-3187-494C-B2B2-7DE55D83A3F6}" type="presParOf" srcId="{57DF6C5A-FBE2-A046-9901-AC038B5B089D}" destId="{739DDDCF-2920-7F4F-B6C8-592EDE2CFCD7}" srcOrd="1" destOrd="0" presId="urn:microsoft.com/office/officeart/2005/8/layout/orgChart1"/>
    <dgm:cxn modelId="{1DCDB0A4-E9B6-8947-B59B-2ED11737130F}" type="presParOf" srcId="{DD900AA2-54CA-E042-953B-65E7439BF265}" destId="{0FA80F38-52BA-F546-88C7-B7B9FA6CAF0D}" srcOrd="1" destOrd="0" presId="urn:microsoft.com/office/officeart/2005/8/layout/orgChart1"/>
    <dgm:cxn modelId="{FC4EA575-C534-C04B-8877-A765A67E4B4C}" type="presParOf" srcId="{DD900AA2-54CA-E042-953B-65E7439BF265}" destId="{313F1553-373D-F243-9504-6954D35F4FDF}" srcOrd="2" destOrd="0" presId="urn:microsoft.com/office/officeart/2005/8/layout/orgChart1"/>
    <dgm:cxn modelId="{6440A90C-EC30-864C-A523-A8A26199528A}" type="presParOf" srcId="{FBBDF6CF-74EF-7F44-AC5A-41B35C7484E5}" destId="{02CD47E6-801E-924C-A24C-7177C5D2175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4A1009-3C28-7C44-A299-859FD368AADB}" type="doc">
      <dgm:prSet loTypeId="urn:microsoft.com/office/officeart/2005/8/layout/orgChart1" loCatId="" qsTypeId="urn:microsoft.com/office/officeart/2005/8/quickstyle/simple2" qsCatId="simple" csTypeId="urn:microsoft.com/office/officeart/2005/8/colors/accent1_2" csCatId="accent1" phldr="1"/>
      <dgm:spPr/>
      <dgm:t>
        <a:bodyPr/>
        <a:lstStyle/>
        <a:p>
          <a:endParaRPr lang="en-US"/>
        </a:p>
      </dgm:t>
    </dgm:pt>
    <dgm:pt modelId="{CFA5E439-4BDD-2647-8681-B910F99B6992}">
      <dgm:prSet phldrT="[Text]"/>
      <dgm:spPr>
        <a:solidFill>
          <a:schemeClr val="accent5">
            <a:lumMod val="60000"/>
            <a:lumOff val="40000"/>
          </a:schemeClr>
        </a:solidFill>
        <a:ln>
          <a:noFill/>
        </a:ln>
      </dgm:spPr>
      <dgm:t>
        <a:bodyPr/>
        <a:lstStyle/>
        <a:p>
          <a:r>
            <a:rPr lang="en-US" dirty="0" smtClean="0">
              <a:solidFill>
                <a:schemeClr val="bg1"/>
              </a:solidFill>
            </a:rPr>
            <a:t>Relationships</a:t>
          </a:r>
          <a:endParaRPr lang="en-US" dirty="0">
            <a:solidFill>
              <a:schemeClr val="bg1"/>
            </a:solidFill>
          </a:endParaRPr>
        </a:p>
      </dgm:t>
    </dgm:pt>
    <dgm:pt modelId="{639062CF-A7BA-1A48-8491-CC64C5849D31}" type="parTrans" cxnId="{2B1AAAF8-830C-FA44-9F5E-F39495386C41}">
      <dgm:prSet/>
      <dgm:spPr/>
      <dgm:t>
        <a:bodyPr/>
        <a:lstStyle/>
        <a:p>
          <a:endParaRPr lang="en-US">
            <a:solidFill>
              <a:schemeClr val="bg1"/>
            </a:solidFill>
          </a:endParaRPr>
        </a:p>
      </dgm:t>
    </dgm:pt>
    <dgm:pt modelId="{E4D29DC0-5266-A843-9EE1-15E5B3BB653B}" type="sibTrans" cxnId="{2B1AAAF8-830C-FA44-9F5E-F39495386C41}">
      <dgm:prSet/>
      <dgm:spPr/>
      <dgm:t>
        <a:bodyPr/>
        <a:lstStyle/>
        <a:p>
          <a:endParaRPr lang="en-US">
            <a:solidFill>
              <a:schemeClr val="bg1"/>
            </a:solidFill>
          </a:endParaRPr>
        </a:p>
      </dgm:t>
    </dgm:pt>
    <dgm:pt modelId="{F09D46F2-7C53-A545-8D7F-536A913B7B65}">
      <dgm:prSet phldrT="[Text]"/>
      <dgm:spPr>
        <a:solidFill>
          <a:schemeClr val="accent2">
            <a:lumMod val="60000"/>
            <a:lumOff val="40000"/>
          </a:schemeClr>
        </a:solidFill>
        <a:ln>
          <a:noFill/>
        </a:ln>
      </dgm:spPr>
      <dgm:t>
        <a:bodyPr/>
        <a:lstStyle/>
        <a:p>
          <a:r>
            <a:rPr lang="en-US" dirty="0" smtClean="0">
              <a:solidFill>
                <a:schemeClr val="bg1"/>
              </a:solidFill>
            </a:rPr>
            <a:t># Board</a:t>
          </a:r>
          <a:endParaRPr lang="en-US" dirty="0">
            <a:solidFill>
              <a:schemeClr val="bg1"/>
            </a:solidFill>
          </a:endParaRPr>
        </a:p>
      </dgm:t>
    </dgm:pt>
    <dgm:pt modelId="{6EE0B4BA-86BC-2B4A-934F-083C09ED066E}" type="parTrans" cxnId="{E61402D2-D5AB-D640-B94F-A4FCD279D453}">
      <dgm:prSet/>
      <dgm:spPr>
        <a:ln>
          <a:solidFill>
            <a:schemeClr val="accent5">
              <a:lumMod val="60000"/>
              <a:lumOff val="40000"/>
            </a:schemeClr>
          </a:solidFill>
        </a:ln>
      </dgm:spPr>
      <dgm:t>
        <a:bodyPr/>
        <a:lstStyle/>
        <a:p>
          <a:endParaRPr lang="en-US">
            <a:solidFill>
              <a:schemeClr val="bg1"/>
            </a:solidFill>
          </a:endParaRPr>
        </a:p>
      </dgm:t>
    </dgm:pt>
    <dgm:pt modelId="{3DEDEE29-2D2E-6643-895E-80C0A58CD3DA}" type="sibTrans" cxnId="{E61402D2-D5AB-D640-B94F-A4FCD279D453}">
      <dgm:prSet/>
      <dgm:spPr/>
      <dgm:t>
        <a:bodyPr/>
        <a:lstStyle/>
        <a:p>
          <a:endParaRPr lang="en-US">
            <a:solidFill>
              <a:schemeClr val="bg1"/>
            </a:solidFill>
          </a:endParaRPr>
        </a:p>
      </dgm:t>
    </dgm:pt>
    <dgm:pt modelId="{6A852BC1-1CDA-994C-939C-EA2E982391FE}">
      <dgm:prSet phldrT="[Text]"/>
      <dgm:spPr>
        <a:solidFill>
          <a:schemeClr val="accent2">
            <a:lumMod val="60000"/>
            <a:lumOff val="40000"/>
          </a:schemeClr>
        </a:solidFill>
        <a:ln>
          <a:noFill/>
        </a:ln>
      </dgm:spPr>
      <dgm:t>
        <a:bodyPr/>
        <a:lstStyle/>
        <a:p>
          <a:r>
            <a:rPr lang="en-US" dirty="0" smtClean="0">
              <a:solidFill>
                <a:schemeClr val="bg1"/>
              </a:solidFill>
            </a:rPr>
            <a:t># Employees</a:t>
          </a:r>
          <a:endParaRPr lang="en-US" dirty="0">
            <a:solidFill>
              <a:schemeClr val="bg1"/>
            </a:solidFill>
          </a:endParaRPr>
        </a:p>
      </dgm:t>
    </dgm:pt>
    <dgm:pt modelId="{1CFF7FAB-D61B-FC41-9453-AAA4EF1466BF}" type="parTrans" cxnId="{5BDA48FE-6013-7449-8E46-BA49D547EB1F}">
      <dgm:prSet/>
      <dgm:spPr>
        <a:ln>
          <a:solidFill>
            <a:schemeClr val="accent5">
              <a:lumMod val="60000"/>
              <a:lumOff val="40000"/>
            </a:schemeClr>
          </a:solidFill>
        </a:ln>
      </dgm:spPr>
      <dgm:t>
        <a:bodyPr/>
        <a:lstStyle/>
        <a:p>
          <a:endParaRPr lang="en-US">
            <a:solidFill>
              <a:schemeClr val="bg1"/>
            </a:solidFill>
          </a:endParaRPr>
        </a:p>
      </dgm:t>
    </dgm:pt>
    <dgm:pt modelId="{BF5E74DD-66AD-C545-8278-FA7D58904BBF}" type="sibTrans" cxnId="{5BDA48FE-6013-7449-8E46-BA49D547EB1F}">
      <dgm:prSet/>
      <dgm:spPr/>
      <dgm:t>
        <a:bodyPr/>
        <a:lstStyle/>
        <a:p>
          <a:endParaRPr lang="en-US">
            <a:solidFill>
              <a:schemeClr val="bg1"/>
            </a:solidFill>
          </a:endParaRPr>
        </a:p>
      </dgm:t>
    </dgm:pt>
    <dgm:pt modelId="{E206C326-E013-CC4A-A676-5B352BD55CF3}">
      <dgm:prSet phldrT="[Text]"/>
      <dgm:spPr>
        <a:solidFill>
          <a:schemeClr val="accent5">
            <a:lumMod val="60000"/>
            <a:lumOff val="40000"/>
          </a:schemeClr>
        </a:solidFill>
        <a:ln>
          <a:noFill/>
        </a:ln>
      </dgm:spPr>
      <dgm:t>
        <a:bodyPr/>
        <a:lstStyle/>
        <a:p>
          <a:r>
            <a:rPr lang="en-US" dirty="0" smtClean="0">
              <a:solidFill>
                <a:schemeClr val="bg1"/>
              </a:solidFill>
            </a:rPr>
            <a:t>Funding Rounds</a:t>
          </a:r>
        </a:p>
      </dgm:t>
    </dgm:pt>
    <dgm:pt modelId="{D551FAC7-FFCC-B64A-AAB0-F1398FECB1AD}" type="parTrans" cxnId="{E04E8FF7-34A5-104F-BC80-16CC75C4B3A4}">
      <dgm:prSet/>
      <dgm:spPr/>
      <dgm:t>
        <a:bodyPr/>
        <a:lstStyle/>
        <a:p>
          <a:endParaRPr lang="en-US">
            <a:solidFill>
              <a:schemeClr val="bg1"/>
            </a:solidFill>
          </a:endParaRPr>
        </a:p>
      </dgm:t>
    </dgm:pt>
    <dgm:pt modelId="{EE6DEDA8-3D10-8C4A-95B1-90383FE5BAC7}" type="sibTrans" cxnId="{E04E8FF7-34A5-104F-BC80-16CC75C4B3A4}">
      <dgm:prSet/>
      <dgm:spPr/>
      <dgm:t>
        <a:bodyPr/>
        <a:lstStyle/>
        <a:p>
          <a:endParaRPr lang="en-US">
            <a:solidFill>
              <a:schemeClr val="bg1"/>
            </a:solidFill>
          </a:endParaRPr>
        </a:p>
      </dgm:t>
    </dgm:pt>
    <dgm:pt modelId="{17BF6B61-C24D-7D42-892D-6B4664E455B5}">
      <dgm:prSet phldrT="[Text]"/>
      <dgm:spPr>
        <a:solidFill>
          <a:schemeClr val="accent2">
            <a:lumMod val="60000"/>
            <a:lumOff val="40000"/>
          </a:schemeClr>
        </a:solidFill>
        <a:ln>
          <a:noFill/>
        </a:ln>
      </dgm:spPr>
      <dgm:t>
        <a:bodyPr/>
        <a:lstStyle/>
        <a:p>
          <a:r>
            <a:rPr lang="en-US" dirty="0" smtClean="0">
              <a:solidFill>
                <a:schemeClr val="bg1"/>
              </a:solidFill>
            </a:rPr>
            <a:t># Founders</a:t>
          </a:r>
          <a:endParaRPr lang="en-US" dirty="0">
            <a:solidFill>
              <a:schemeClr val="bg1"/>
            </a:solidFill>
          </a:endParaRPr>
        </a:p>
      </dgm:t>
    </dgm:pt>
    <dgm:pt modelId="{CCA229F4-D554-7F4A-9F7F-A70FE071336D}" type="parTrans" cxnId="{8CFD73EA-4B05-3648-A269-A2714A60B572}">
      <dgm:prSet/>
      <dgm:spPr>
        <a:ln>
          <a:solidFill>
            <a:schemeClr val="accent5">
              <a:lumMod val="60000"/>
              <a:lumOff val="40000"/>
            </a:schemeClr>
          </a:solidFill>
        </a:ln>
      </dgm:spPr>
      <dgm:t>
        <a:bodyPr/>
        <a:lstStyle/>
        <a:p>
          <a:endParaRPr lang="en-US">
            <a:solidFill>
              <a:schemeClr val="bg1"/>
            </a:solidFill>
          </a:endParaRPr>
        </a:p>
      </dgm:t>
    </dgm:pt>
    <dgm:pt modelId="{F5BB3971-D573-9B4C-B454-00551AE1883C}" type="sibTrans" cxnId="{8CFD73EA-4B05-3648-A269-A2714A60B572}">
      <dgm:prSet/>
      <dgm:spPr/>
      <dgm:t>
        <a:bodyPr/>
        <a:lstStyle/>
        <a:p>
          <a:endParaRPr lang="en-US">
            <a:solidFill>
              <a:schemeClr val="bg1"/>
            </a:solidFill>
          </a:endParaRPr>
        </a:p>
      </dgm:t>
    </dgm:pt>
    <dgm:pt modelId="{A09DAB9A-EE8B-A641-8B51-A7B4F9C8DD2D}">
      <dgm:prSet phldrT="[Text]"/>
      <dgm:spPr>
        <a:solidFill>
          <a:schemeClr val="accent2">
            <a:lumMod val="60000"/>
            <a:lumOff val="40000"/>
          </a:schemeClr>
        </a:solidFill>
        <a:ln>
          <a:noFill/>
        </a:ln>
      </dgm:spPr>
      <dgm:t>
        <a:bodyPr/>
        <a:lstStyle/>
        <a:p>
          <a:r>
            <a:rPr lang="en-US" dirty="0" smtClean="0">
              <a:solidFill>
                <a:schemeClr val="bg1"/>
              </a:solidFill>
            </a:rPr>
            <a:t># Funding Events</a:t>
          </a:r>
        </a:p>
      </dgm:t>
    </dgm:pt>
    <dgm:pt modelId="{67A0D9FF-0430-944F-A479-7E7AB61745C1}" type="parTrans" cxnId="{80E40357-0CF7-B248-8DB7-94A098F122F3}">
      <dgm:prSet/>
      <dgm:spPr>
        <a:ln>
          <a:solidFill>
            <a:schemeClr val="accent5">
              <a:lumMod val="60000"/>
              <a:lumOff val="40000"/>
            </a:schemeClr>
          </a:solidFill>
        </a:ln>
      </dgm:spPr>
      <dgm:t>
        <a:bodyPr/>
        <a:lstStyle/>
        <a:p>
          <a:endParaRPr lang="en-US">
            <a:solidFill>
              <a:schemeClr val="bg1"/>
            </a:solidFill>
          </a:endParaRPr>
        </a:p>
      </dgm:t>
    </dgm:pt>
    <dgm:pt modelId="{D91248A5-3729-CE4E-8891-0CD759F541F4}" type="sibTrans" cxnId="{80E40357-0CF7-B248-8DB7-94A098F122F3}">
      <dgm:prSet/>
      <dgm:spPr/>
      <dgm:t>
        <a:bodyPr/>
        <a:lstStyle/>
        <a:p>
          <a:endParaRPr lang="en-US">
            <a:solidFill>
              <a:schemeClr val="bg1"/>
            </a:solidFill>
          </a:endParaRPr>
        </a:p>
      </dgm:t>
    </dgm:pt>
    <dgm:pt modelId="{03E6B4D5-3CB5-984A-9230-AA54DDE11863}">
      <dgm:prSet phldrT="[Text]"/>
      <dgm:spPr>
        <a:solidFill>
          <a:schemeClr val="accent2">
            <a:lumMod val="60000"/>
            <a:lumOff val="40000"/>
          </a:schemeClr>
        </a:solidFill>
        <a:ln>
          <a:noFill/>
        </a:ln>
      </dgm:spPr>
      <dgm:t>
        <a:bodyPr/>
        <a:lstStyle/>
        <a:p>
          <a:r>
            <a:rPr lang="en-US" dirty="0" smtClean="0">
              <a:solidFill>
                <a:schemeClr val="bg1"/>
              </a:solidFill>
            </a:rPr>
            <a:t>$ Total Raised to Date</a:t>
          </a:r>
        </a:p>
      </dgm:t>
    </dgm:pt>
    <dgm:pt modelId="{514A5609-2A1F-CB42-892D-B8FAEDC4FC1B}" type="parTrans" cxnId="{872CF36A-C666-3F4E-8CAF-B1EA4967601E}">
      <dgm:prSet/>
      <dgm:spPr>
        <a:ln>
          <a:solidFill>
            <a:schemeClr val="accent5">
              <a:lumMod val="60000"/>
              <a:lumOff val="40000"/>
            </a:schemeClr>
          </a:solidFill>
        </a:ln>
      </dgm:spPr>
      <dgm:t>
        <a:bodyPr/>
        <a:lstStyle/>
        <a:p>
          <a:endParaRPr lang="en-US">
            <a:solidFill>
              <a:schemeClr val="bg1"/>
            </a:solidFill>
          </a:endParaRPr>
        </a:p>
      </dgm:t>
    </dgm:pt>
    <dgm:pt modelId="{98A3435A-D2BC-6146-B430-558E32FC6803}" type="sibTrans" cxnId="{872CF36A-C666-3F4E-8CAF-B1EA4967601E}">
      <dgm:prSet/>
      <dgm:spPr/>
      <dgm:t>
        <a:bodyPr/>
        <a:lstStyle/>
        <a:p>
          <a:endParaRPr lang="en-US">
            <a:solidFill>
              <a:schemeClr val="bg1"/>
            </a:solidFill>
          </a:endParaRPr>
        </a:p>
      </dgm:t>
    </dgm:pt>
    <dgm:pt modelId="{2B6073A7-E6C5-7342-A337-3554CF6139B5}">
      <dgm:prSet phldrT="[Text]"/>
      <dgm:spPr>
        <a:solidFill>
          <a:schemeClr val="accent2">
            <a:lumMod val="60000"/>
            <a:lumOff val="40000"/>
          </a:schemeClr>
        </a:solidFill>
        <a:ln>
          <a:noFill/>
        </a:ln>
      </dgm:spPr>
      <dgm:t>
        <a:bodyPr/>
        <a:lstStyle/>
        <a:p>
          <a:r>
            <a:rPr lang="en-US" dirty="0" smtClean="0">
              <a:solidFill>
                <a:schemeClr val="bg1"/>
              </a:solidFill>
            </a:rPr>
            <a:t>$ Last Raised</a:t>
          </a:r>
        </a:p>
      </dgm:t>
    </dgm:pt>
    <dgm:pt modelId="{1BFBFFAA-3546-054C-9A6B-B3708591511D}" type="parTrans" cxnId="{EF4A198F-AE77-7148-BEEA-1AC4EDB7F122}">
      <dgm:prSet/>
      <dgm:spPr>
        <a:ln>
          <a:solidFill>
            <a:schemeClr val="accent5">
              <a:lumMod val="60000"/>
              <a:lumOff val="40000"/>
            </a:schemeClr>
          </a:solidFill>
        </a:ln>
      </dgm:spPr>
      <dgm:t>
        <a:bodyPr/>
        <a:lstStyle/>
        <a:p>
          <a:endParaRPr lang="en-US">
            <a:solidFill>
              <a:schemeClr val="bg1"/>
            </a:solidFill>
          </a:endParaRPr>
        </a:p>
      </dgm:t>
    </dgm:pt>
    <dgm:pt modelId="{92F02EE3-4294-8E4A-A28F-74FDE99AB695}" type="sibTrans" cxnId="{EF4A198F-AE77-7148-BEEA-1AC4EDB7F122}">
      <dgm:prSet/>
      <dgm:spPr/>
      <dgm:t>
        <a:bodyPr/>
        <a:lstStyle/>
        <a:p>
          <a:endParaRPr lang="en-US">
            <a:solidFill>
              <a:schemeClr val="bg1"/>
            </a:solidFill>
          </a:endParaRPr>
        </a:p>
      </dgm:t>
    </dgm:pt>
    <dgm:pt modelId="{6735DA5E-BDFB-A54D-B60E-24CDC76A3474}" type="pres">
      <dgm:prSet presAssocID="{8C4A1009-3C28-7C44-A299-859FD368AADB}" presName="hierChild1" presStyleCnt="0">
        <dgm:presLayoutVars>
          <dgm:orgChart val="1"/>
          <dgm:chPref val="1"/>
          <dgm:dir/>
          <dgm:animOne val="branch"/>
          <dgm:animLvl val="lvl"/>
          <dgm:resizeHandles/>
        </dgm:presLayoutVars>
      </dgm:prSet>
      <dgm:spPr/>
      <dgm:t>
        <a:bodyPr/>
        <a:lstStyle/>
        <a:p>
          <a:endParaRPr lang="en-US"/>
        </a:p>
      </dgm:t>
    </dgm:pt>
    <dgm:pt modelId="{4C550B6E-C955-BE4F-9436-23D58BCC49CD}" type="pres">
      <dgm:prSet presAssocID="{CFA5E439-4BDD-2647-8681-B910F99B6992}" presName="hierRoot1" presStyleCnt="0">
        <dgm:presLayoutVars>
          <dgm:hierBranch val="init"/>
        </dgm:presLayoutVars>
      </dgm:prSet>
      <dgm:spPr/>
    </dgm:pt>
    <dgm:pt modelId="{2605903F-0F13-1D42-B76E-44755871E4F6}" type="pres">
      <dgm:prSet presAssocID="{CFA5E439-4BDD-2647-8681-B910F99B6992}" presName="rootComposite1" presStyleCnt="0"/>
      <dgm:spPr/>
    </dgm:pt>
    <dgm:pt modelId="{749D4C01-A578-DF48-B459-2090C01CD56C}" type="pres">
      <dgm:prSet presAssocID="{CFA5E439-4BDD-2647-8681-B910F99B6992}" presName="rootText1" presStyleLbl="node0" presStyleIdx="0" presStyleCnt="2">
        <dgm:presLayoutVars>
          <dgm:chPref val="3"/>
        </dgm:presLayoutVars>
      </dgm:prSet>
      <dgm:spPr/>
      <dgm:t>
        <a:bodyPr/>
        <a:lstStyle/>
        <a:p>
          <a:endParaRPr lang="en-US"/>
        </a:p>
      </dgm:t>
    </dgm:pt>
    <dgm:pt modelId="{4B089EA4-1FD9-D34C-9658-3AA3E293482F}" type="pres">
      <dgm:prSet presAssocID="{CFA5E439-4BDD-2647-8681-B910F99B6992}" presName="rootConnector1" presStyleLbl="node1" presStyleIdx="0" presStyleCnt="0"/>
      <dgm:spPr/>
      <dgm:t>
        <a:bodyPr/>
        <a:lstStyle/>
        <a:p>
          <a:endParaRPr lang="en-US"/>
        </a:p>
      </dgm:t>
    </dgm:pt>
    <dgm:pt modelId="{EF81DD29-BB79-6D46-8A89-41B8D2F3CBB8}" type="pres">
      <dgm:prSet presAssocID="{CFA5E439-4BDD-2647-8681-B910F99B6992}" presName="hierChild2" presStyleCnt="0"/>
      <dgm:spPr/>
    </dgm:pt>
    <dgm:pt modelId="{6494446C-4CD3-6646-89E8-1053CC4D5783}" type="pres">
      <dgm:prSet presAssocID="{6EE0B4BA-86BC-2B4A-934F-083C09ED066E}" presName="Name37" presStyleLbl="parChTrans1D2" presStyleIdx="0" presStyleCnt="6"/>
      <dgm:spPr/>
      <dgm:t>
        <a:bodyPr/>
        <a:lstStyle/>
        <a:p>
          <a:endParaRPr lang="en-US"/>
        </a:p>
      </dgm:t>
    </dgm:pt>
    <dgm:pt modelId="{5AD87CAE-E771-B940-B4BE-3D79BDEC1B5C}" type="pres">
      <dgm:prSet presAssocID="{F09D46F2-7C53-A545-8D7F-536A913B7B65}" presName="hierRoot2" presStyleCnt="0">
        <dgm:presLayoutVars>
          <dgm:hierBranch val="init"/>
        </dgm:presLayoutVars>
      </dgm:prSet>
      <dgm:spPr/>
    </dgm:pt>
    <dgm:pt modelId="{828A05C6-34A1-C946-82D6-79B3C411FF59}" type="pres">
      <dgm:prSet presAssocID="{F09D46F2-7C53-A545-8D7F-536A913B7B65}" presName="rootComposite" presStyleCnt="0"/>
      <dgm:spPr/>
    </dgm:pt>
    <dgm:pt modelId="{66740178-9220-4C4E-B531-E17B9E8144F8}" type="pres">
      <dgm:prSet presAssocID="{F09D46F2-7C53-A545-8D7F-536A913B7B65}" presName="rootText" presStyleLbl="node2" presStyleIdx="0" presStyleCnt="6">
        <dgm:presLayoutVars>
          <dgm:chPref val="3"/>
        </dgm:presLayoutVars>
      </dgm:prSet>
      <dgm:spPr/>
      <dgm:t>
        <a:bodyPr/>
        <a:lstStyle/>
        <a:p>
          <a:endParaRPr lang="en-US"/>
        </a:p>
      </dgm:t>
    </dgm:pt>
    <dgm:pt modelId="{146AB15A-2F1A-7E4C-9326-8AACBB6F9197}" type="pres">
      <dgm:prSet presAssocID="{F09D46F2-7C53-A545-8D7F-536A913B7B65}" presName="rootConnector" presStyleLbl="node2" presStyleIdx="0" presStyleCnt="6"/>
      <dgm:spPr/>
      <dgm:t>
        <a:bodyPr/>
        <a:lstStyle/>
        <a:p>
          <a:endParaRPr lang="en-US"/>
        </a:p>
      </dgm:t>
    </dgm:pt>
    <dgm:pt modelId="{8788463C-1E11-2A48-A680-77C2D643457F}" type="pres">
      <dgm:prSet presAssocID="{F09D46F2-7C53-A545-8D7F-536A913B7B65}" presName="hierChild4" presStyleCnt="0"/>
      <dgm:spPr/>
    </dgm:pt>
    <dgm:pt modelId="{6C231E7E-3E3E-3B40-A535-ADF6B4221885}" type="pres">
      <dgm:prSet presAssocID="{F09D46F2-7C53-A545-8D7F-536A913B7B65}" presName="hierChild5" presStyleCnt="0"/>
      <dgm:spPr/>
    </dgm:pt>
    <dgm:pt modelId="{99A9F67D-8A2F-D944-9B28-C7366D6B674A}" type="pres">
      <dgm:prSet presAssocID="{CCA229F4-D554-7F4A-9F7F-A70FE071336D}" presName="Name37" presStyleLbl="parChTrans1D2" presStyleIdx="1" presStyleCnt="6"/>
      <dgm:spPr/>
      <dgm:t>
        <a:bodyPr/>
        <a:lstStyle/>
        <a:p>
          <a:endParaRPr lang="en-US"/>
        </a:p>
      </dgm:t>
    </dgm:pt>
    <dgm:pt modelId="{35155EFF-D7F9-754B-BED2-AA0A587E6FD8}" type="pres">
      <dgm:prSet presAssocID="{17BF6B61-C24D-7D42-892D-6B4664E455B5}" presName="hierRoot2" presStyleCnt="0">
        <dgm:presLayoutVars>
          <dgm:hierBranch val="init"/>
        </dgm:presLayoutVars>
      </dgm:prSet>
      <dgm:spPr/>
    </dgm:pt>
    <dgm:pt modelId="{3C43FA09-2008-EE42-A8EE-C870BF29798D}" type="pres">
      <dgm:prSet presAssocID="{17BF6B61-C24D-7D42-892D-6B4664E455B5}" presName="rootComposite" presStyleCnt="0"/>
      <dgm:spPr/>
    </dgm:pt>
    <dgm:pt modelId="{C6BDEFF3-2911-3E4B-AB6C-8C9747503BF9}" type="pres">
      <dgm:prSet presAssocID="{17BF6B61-C24D-7D42-892D-6B4664E455B5}" presName="rootText" presStyleLbl="node2" presStyleIdx="1" presStyleCnt="6">
        <dgm:presLayoutVars>
          <dgm:chPref val="3"/>
        </dgm:presLayoutVars>
      </dgm:prSet>
      <dgm:spPr/>
      <dgm:t>
        <a:bodyPr/>
        <a:lstStyle/>
        <a:p>
          <a:endParaRPr lang="en-US"/>
        </a:p>
      </dgm:t>
    </dgm:pt>
    <dgm:pt modelId="{25D4B6E1-A90C-2F4D-A955-9C22F94F7845}" type="pres">
      <dgm:prSet presAssocID="{17BF6B61-C24D-7D42-892D-6B4664E455B5}" presName="rootConnector" presStyleLbl="node2" presStyleIdx="1" presStyleCnt="6"/>
      <dgm:spPr/>
      <dgm:t>
        <a:bodyPr/>
        <a:lstStyle/>
        <a:p>
          <a:endParaRPr lang="en-US"/>
        </a:p>
      </dgm:t>
    </dgm:pt>
    <dgm:pt modelId="{00756867-19BC-1D49-BB8F-0BCA6FEB3B84}" type="pres">
      <dgm:prSet presAssocID="{17BF6B61-C24D-7D42-892D-6B4664E455B5}" presName="hierChild4" presStyleCnt="0"/>
      <dgm:spPr/>
    </dgm:pt>
    <dgm:pt modelId="{5C1AA571-675C-C649-AA6C-4F3C21FB9B85}" type="pres">
      <dgm:prSet presAssocID="{17BF6B61-C24D-7D42-892D-6B4664E455B5}" presName="hierChild5" presStyleCnt="0"/>
      <dgm:spPr/>
    </dgm:pt>
    <dgm:pt modelId="{61D328B2-A924-6E40-BA26-0E32098D929F}" type="pres">
      <dgm:prSet presAssocID="{1CFF7FAB-D61B-FC41-9453-AAA4EF1466BF}" presName="Name37" presStyleLbl="parChTrans1D2" presStyleIdx="2" presStyleCnt="6"/>
      <dgm:spPr/>
      <dgm:t>
        <a:bodyPr/>
        <a:lstStyle/>
        <a:p>
          <a:endParaRPr lang="en-US"/>
        </a:p>
      </dgm:t>
    </dgm:pt>
    <dgm:pt modelId="{98F01C63-1504-6F4D-A9C9-4033842D7679}" type="pres">
      <dgm:prSet presAssocID="{6A852BC1-1CDA-994C-939C-EA2E982391FE}" presName="hierRoot2" presStyleCnt="0">
        <dgm:presLayoutVars>
          <dgm:hierBranch val="init"/>
        </dgm:presLayoutVars>
      </dgm:prSet>
      <dgm:spPr/>
    </dgm:pt>
    <dgm:pt modelId="{0058F067-086A-C147-8F0A-4C2A7DCA127D}" type="pres">
      <dgm:prSet presAssocID="{6A852BC1-1CDA-994C-939C-EA2E982391FE}" presName="rootComposite" presStyleCnt="0"/>
      <dgm:spPr/>
    </dgm:pt>
    <dgm:pt modelId="{A7DAD99A-81CB-F043-A5CB-5049B574BCFE}" type="pres">
      <dgm:prSet presAssocID="{6A852BC1-1CDA-994C-939C-EA2E982391FE}" presName="rootText" presStyleLbl="node2" presStyleIdx="2" presStyleCnt="6">
        <dgm:presLayoutVars>
          <dgm:chPref val="3"/>
        </dgm:presLayoutVars>
      </dgm:prSet>
      <dgm:spPr/>
      <dgm:t>
        <a:bodyPr/>
        <a:lstStyle/>
        <a:p>
          <a:endParaRPr lang="en-US"/>
        </a:p>
      </dgm:t>
    </dgm:pt>
    <dgm:pt modelId="{A560DFD8-49EC-1E46-8A1A-10496E1B016A}" type="pres">
      <dgm:prSet presAssocID="{6A852BC1-1CDA-994C-939C-EA2E982391FE}" presName="rootConnector" presStyleLbl="node2" presStyleIdx="2" presStyleCnt="6"/>
      <dgm:spPr/>
      <dgm:t>
        <a:bodyPr/>
        <a:lstStyle/>
        <a:p>
          <a:endParaRPr lang="en-US"/>
        </a:p>
      </dgm:t>
    </dgm:pt>
    <dgm:pt modelId="{410D31B3-9115-5B49-AFCF-22076C948A7B}" type="pres">
      <dgm:prSet presAssocID="{6A852BC1-1CDA-994C-939C-EA2E982391FE}" presName="hierChild4" presStyleCnt="0"/>
      <dgm:spPr/>
    </dgm:pt>
    <dgm:pt modelId="{0F1C4362-1970-EB40-BD8F-6F2C387E7FF1}" type="pres">
      <dgm:prSet presAssocID="{6A852BC1-1CDA-994C-939C-EA2E982391FE}" presName="hierChild5" presStyleCnt="0"/>
      <dgm:spPr/>
    </dgm:pt>
    <dgm:pt modelId="{1A82383B-E73F-B143-8102-0018861AD714}" type="pres">
      <dgm:prSet presAssocID="{CFA5E439-4BDD-2647-8681-B910F99B6992}" presName="hierChild3" presStyleCnt="0"/>
      <dgm:spPr/>
    </dgm:pt>
    <dgm:pt modelId="{FA705B71-2722-B549-AFFC-02DBBC30503A}" type="pres">
      <dgm:prSet presAssocID="{E206C326-E013-CC4A-A676-5B352BD55CF3}" presName="hierRoot1" presStyleCnt="0">
        <dgm:presLayoutVars>
          <dgm:hierBranch val="init"/>
        </dgm:presLayoutVars>
      </dgm:prSet>
      <dgm:spPr/>
    </dgm:pt>
    <dgm:pt modelId="{6FB42259-17E9-8642-98B6-10F2A353E776}" type="pres">
      <dgm:prSet presAssocID="{E206C326-E013-CC4A-A676-5B352BD55CF3}" presName="rootComposite1" presStyleCnt="0"/>
      <dgm:spPr/>
    </dgm:pt>
    <dgm:pt modelId="{6AC90787-B1CA-964F-9014-0457273DB891}" type="pres">
      <dgm:prSet presAssocID="{E206C326-E013-CC4A-A676-5B352BD55CF3}" presName="rootText1" presStyleLbl="node0" presStyleIdx="1" presStyleCnt="2">
        <dgm:presLayoutVars>
          <dgm:chPref val="3"/>
        </dgm:presLayoutVars>
      </dgm:prSet>
      <dgm:spPr/>
      <dgm:t>
        <a:bodyPr/>
        <a:lstStyle/>
        <a:p>
          <a:endParaRPr lang="en-US"/>
        </a:p>
      </dgm:t>
    </dgm:pt>
    <dgm:pt modelId="{692A6DA9-AD8C-3147-BFC9-A73FACE91BDF}" type="pres">
      <dgm:prSet presAssocID="{E206C326-E013-CC4A-A676-5B352BD55CF3}" presName="rootConnector1" presStyleLbl="node1" presStyleIdx="0" presStyleCnt="0"/>
      <dgm:spPr/>
      <dgm:t>
        <a:bodyPr/>
        <a:lstStyle/>
        <a:p>
          <a:endParaRPr lang="en-US"/>
        </a:p>
      </dgm:t>
    </dgm:pt>
    <dgm:pt modelId="{205A6A8E-C483-3B49-B6AE-497A2842E010}" type="pres">
      <dgm:prSet presAssocID="{E206C326-E013-CC4A-A676-5B352BD55CF3}" presName="hierChild2" presStyleCnt="0"/>
      <dgm:spPr/>
    </dgm:pt>
    <dgm:pt modelId="{8F729ADE-65C8-194C-948B-23ED418918A7}" type="pres">
      <dgm:prSet presAssocID="{67A0D9FF-0430-944F-A479-7E7AB61745C1}" presName="Name37" presStyleLbl="parChTrans1D2" presStyleIdx="3" presStyleCnt="6"/>
      <dgm:spPr/>
      <dgm:t>
        <a:bodyPr/>
        <a:lstStyle/>
        <a:p>
          <a:endParaRPr lang="en-US"/>
        </a:p>
      </dgm:t>
    </dgm:pt>
    <dgm:pt modelId="{E0795DA9-DDC5-4744-80CA-3592AE664490}" type="pres">
      <dgm:prSet presAssocID="{A09DAB9A-EE8B-A641-8B51-A7B4F9C8DD2D}" presName="hierRoot2" presStyleCnt="0">
        <dgm:presLayoutVars>
          <dgm:hierBranch val="init"/>
        </dgm:presLayoutVars>
      </dgm:prSet>
      <dgm:spPr/>
    </dgm:pt>
    <dgm:pt modelId="{A73C2015-20BA-4E4F-8B3E-187FDEF15BA6}" type="pres">
      <dgm:prSet presAssocID="{A09DAB9A-EE8B-A641-8B51-A7B4F9C8DD2D}" presName="rootComposite" presStyleCnt="0"/>
      <dgm:spPr/>
    </dgm:pt>
    <dgm:pt modelId="{F4D8F77B-B3AE-DD46-A599-FCF41318C638}" type="pres">
      <dgm:prSet presAssocID="{A09DAB9A-EE8B-A641-8B51-A7B4F9C8DD2D}" presName="rootText" presStyleLbl="node2" presStyleIdx="3" presStyleCnt="6">
        <dgm:presLayoutVars>
          <dgm:chPref val="3"/>
        </dgm:presLayoutVars>
      </dgm:prSet>
      <dgm:spPr/>
      <dgm:t>
        <a:bodyPr/>
        <a:lstStyle/>
        <a:p>
          <a:endParaRPr lang="en-US"/>
        </a:p>
      </dgm:t>
    </dgm:pt>
    <dgm:pt modelId="{E076C774-D7EB-0D46-8B94-EAEF2679F563}" type="pres">
      <dgm:prSet presAssocID="{A09DAB9A-EE8B-A641-8B51-A7B4F9C8DD2D}" presName="rootConnector" presStyleLbl="node2" presStyleIdx="3" presStyleCnt="6"/>
      <dgm:spPr/>
      <dgm:t>
        <a:bodyPr/>
        <a:lstStyle/>
        <a:p>
          <a:endParaRPr lang="en-US"/>
        </a:p>
      </dgm:t>
    </dgm:pt>
    <dgm:pt modelId="{80146D93-B3EF-B546-B60D-780DA31C33C5}" type="pres">
      <dgm:prSet presAssocID="{A09DAB9A-EE8B-A641-8B51-A7B4F9C8DD2D}" presName="hierChild4" presStyleCnt="0"/>
      <dgm:spPr/>
    </dgm:pt>
    <dgm:pt modelId="{347786CB-043C-2A4C-9533-81F24F99169C}" type="pres">
      <dgm:prSet presAssocID="{A09DAB9A-EE8B-A641-8B51-A7B4F9C8DD2D}" presName="hierChild5" presStyleCnt="0"/>
      <dgm:spPr/>
    </dgm:pt>
    <dgm:pt modelId="{31DD0E3B-FD8D-364A-8A0D-A7AF867F836C}" type="pres">
      <dgm:prSet presAssocID="{514A5609-2A1F-CB42-892D-B8FAEDC4FC1B}" presName="Name37" presStyleLbl="parChTrans1D2" presStyleIdx="4" presStyleCnt="6"/>
      <dgm:spPr/>
      <dgm:t>
        <a:bodyPr/>
        <a:lstStyle/>
        <a:p>
          <a:endParaRPr lang="en-US"/>
        </a:p>
      </dgm:t>
    </dgm:pt>
    <dgm:pt modelId="{6E48625E-D338-FD41-81F2-4E238EB19D62}" type="pres">
      <dgm:prSet presAssocID="{03E6B4D5-3CB5-984A-9230-AA54DDE11863}" presName="hierRoot2" presStyleCnt="0">
        <dgm:presLayoutVars>
          <dgm:hierBranch val="init"/>
        </dgm:presLayoutVars>
      </dgm:prSet>
      <dgm:spPr/>
    </dgm:pt>
    <dgm:pt modelId="{F6571C72-9303-D74F-A43B-6F876B5AD4DF}" type="pres">
      <dgm:prSet presAssocID="{03E6B4D5-3CB5-984A-9230-AA54DDE11863}" presName="rootComposite" presStyleCnt="0"/>
      <dgm:spPr/>
    </dgm:pt>
    <dgm:pt modelId="{7E3C9D9A-8FB8-5F44-BC9E-7642FC6A830B}" type="pres">
      <dgm:prSet presAssocID="{03E6B4D5-3CB5-984A-9230-AA54DDE11863}" presName="rootText" presStyleLbl="node2" presStyleIdx="4" presStyleCnt="6">
        <dgm:presLayoutVars>
          <dgm:chPref val="3"/>
        </dgm:presLayoutVars>
      </dgm:prSet>
      <dgm:spPr/>
      <dgm:t>
        <a:bodyPr/>
        <a:lstStyle/>
        <a:p>
          <a:endParaRPr lang="en-US"/>
        </a:p>
      </dgm:t>
    </dgm:pt>
    <dgm:pt modelId="{A26F5A3A-D0AC-7243-873F-7E2B4FAB266F}" type="pres">
      <dgm:prSet presAssocID="{03E6B4D5-3CB5-984A-9230-AA54DDE11863}" presName="rootConnector" presStyleLbl="node2" presStyleIdx="4" presStyleCnt="6"/>
      <dgm:spPr/>
      <dgm:t>
        <a:bodyPr/>
        <a:lstStyle/>
        <a:p>
          <a:endParaRPr lang="en-US"/>
        </a:p>
      </dgm:t>
    </dgm:pt>
    <dgm:pt modelId="{C47FCAFF-6D2B-E24F-9832-18451198B8DE}" type="pres">
      <dgm:prSet presAssocID="{03E6B4D5-3CB5-984A-9230-AA54DDE11863}" presName="hierChild4" presStyleCnt="0"/>
      <dgm:spPr/>
    </dgm:pt>
    <dgm:pt modelId="{9187909E-48CD-404B-BF5D-E06B74B49CBF}" type="pres">
      <dgm:prSet presAssocID="{03E6B4D5-3CB5-984A-9230-AA54DDE11863}" presName="hierChild5" presStyleCnt="0"/>
      <dgm:spPr/>
    </dgm:pt>
    <dgm:pt modelId="{B975B91F-6EFE-DC4A-9275-E292B9748680}" type="pres">
      <dgm:prSet presAssocID="{1BFBFFAA-3546-054C-9A6B-B3708591511D}" presName="Name37" presStyleLbl="parChTrans1D2" presStyleIdx="5" presStyleCnt="6"/>
      <dgm:spPr/>
      <dgm:t>
        <a:bodyPr/>
        <a:lstStyle/>
        <a:p>
          <a:endParaRPr lang="en-US"/>
        </a:p>
      </dgm:t>
    </dgm:pt>
    <dgm:pt modelId="{5132508F-DBF8-C147-9C4D-4691AB285A5C}" type="pres">
      <dgm:prSet presAssocID="{2B6073A7-E6C5-7342-A337-3554CF6139B5}" presName="hierRoot2" presStyleCnt="0">
        <dgm:presLayoutVars>
          <dgm:hierBranch val="init"/>
        </dgm:presLayoutVars>
      </dgm:prSet>
      <dgm:spPr/>
    </dgm:pt>
    <dgm:pt modelId="{A4F9CEFA-ACD2-7740-8F82-CB6FBD7C713A}" type="pres">
      <dgm:prSet presAssocID="{2B6073A7-E6C5-7342-A337-3554CF6139B5}" presName="rootComposite" presStyleCnt="0"/>
      <dgm:spPr/>
    </dgm:pt>
    <dgm:pt modelId="{786E691C-CF6E-D942-A9AB-232B70731094}" type="pres">
      <dgm:prSet presAssocID="{2B6073A7-E6C5-7342-A337-3554CF6139B5}" presName="rootText" presStyleLbl="node2" presStyleIdx="5" presStyleCnt="6">
        <dgm:presLayoutVars>
          <dgm:chPref val="3"/>
        </dgm:presLayoutVars>
      </dgm:prSet>
      <dgm:spPr/>
      <dgm:t>
        <a:bodyPr/>
        <a:lstStyle/>
        <a:p>
          <a:endParaRPr lang="en-US"/>
        </a:p>
      </dgm:t>
    </dgm:pt>
    <dgm:pt modelId="{00CC52EF-286A-6741-A3D9-71A44DE71DC1}" type="pres">
      <dgm:prSet presAssocID="{2B6073A7-E6C5-7342-A337-3554CF6139B5}" presName="rootConnector" presStyleLbl="node2" presStyleIdx="5" presStyleCnt="6"/>
      <dgm:spPr/>
      <dgm:t>
        <a:bodyPr/>
        <a:lstStyle/>
        <a:p>
          <a:endParaRPr lang="en-US"/>
        </a:p>
      </dgm:t>
    </dgm:pt>
    <dgm:pt modelId="{2FF0113A-9F71-5748-BC7F-DF13AD16A9B6}" type="pres">
      <dgm:prSet presAssocID="{2B6073A7-E6C5-7342-A337-3554CF6139B5}" presName="hierChild4" presStyleCnt="0"/>
      <dgm:spPr/>
    </dgm:pt>
    <dgm:pt modelId="{869231AB-302C-B44D-9694-0B6561025143}" type="pres">
      <dgm:prSet presAssocID="{2B6073A7-E6C5-7342-A337-3554CF6139B5}" presName="hierChild5" presStyleCnt="0"/>
      <dgm:spPr/>
    </dgm:pt>
    <dgm:pt modelId="{4F890BE9-B449-7545-A8AE-F77F9CE21F0A}" type="pres">
      <dgm:prSet presAssocID="{E206C326-E013-CC4A-A676-5B352BD55CF3}" presName="hierChild3" presStyleCnt="0"/>
      <dgm:spPr/>
    </dgm:pt>
  </dgm:ptLst>
  <dgm:cxnLst>
    <dgm:cxn modelId="{5BDA48FE-6013-7449-8E46-BA49D547EB1F}" srcId="{CFA5E439-4BDD-2647-8681-B910F99B6992}" destId="{6A852BC1-1CDA-994C-939C-EA2E982391FE}" srcOrd="2" destOrd="0" parTransId="{1CFF7FAB-D61B-FC41-9453-AAA4EF1466BF}" sibTransId="{BF5E74DD-66AD-C545-8278-FA7D58904BBF}"/>
    <dgm:cxn modelId="{E61402D2-D5AB-D640-B94F-A4FCD279D453}" srcId="{CFA5E439-4BDD-2647-8681-B910F99B6992}" destId="{F09D46F2-7C53-A545-8D7F-536A913B7B65}" srcOrd="0" destOrd="0" parTransId="{6EE0B4BA-86BC-2B4A-934F-083C09ED066E}" sibTransId="{3DEDEE29-2D2E-6643-895E-80C0A58CD3DA}"/>
    <dgm:cxn modelId="{89DD90C2-E267-A249-BAA0-93474B6B3F46}" type="presOf" srcId="{6EE0B4BA-86BC-2B4A-934F-083C09ED066E}" destId="{6494446C-4CD3-6646-89E8-1053CC4D5783}" srcOrd="0" destOrd="0" presId="urn:microsoft.com/office/officeart/2005/8/layout/orgChart1"/>
    <dgm:cxn modelId="{EEA639F3-3495-3641-93BE-1AB917C78D41}" type="presOf" srcId="{8C4A1009-3C28-7C44-A299-859FD368AADB}" destId="{6735DA5E-BDFB-A54D-B60E-24CDC76A3474}" srcOrd="0" destOrd="0" presId="urn:microsoft.com/office/officeart/2005/8/layout/orgChart1"/>
    <dgm:cxn modelId="{6A8276E1-3722-814F-B9BE-2C6A7CE7525B}" type="presOf" srcId="{1BFBFFAA-3546-054C-9A6B-B3708591511D}" destId="{B975B91F-6EFE-DC4A-9275-E292B9748680}" srcOrd="0" destOrd="0" presId="urn:microsoft.com/office/officeart/2005/8/layout/orgChart1"/>
    <dgm:cxn modelId="{661266A2-A32C-D543-820A-45BBD178CDC3}" type="presOf" srcId="{17BF6B61-C24D-7D42-892D-6B4664E455B5}" destId="{C6BDEFF3-2911-3E4B-AB6C-8C9747503BF9}" srcOrd="0" destOrd="0" presId="urn:microsoft.com/office/officeart/2005/8/layout/orgChart1"/>
    <dgm:cxn modelId="{872CF36A-C666-3F4E-8CAF-B1EA4967601E}" srcId="{E206C326-E013-CC4A-A676-5B352BD55CF3}" destId="{03E6B4D5-3CB5-984A-9230-AA54DDE11863}" srcOrd="1" destOrd="0" parTransId="{514A5609-2A1F-CB42-892D-B8FAEDC4FC1B}" sibTransId="{98A3435A-D2BC-6146-B430-558E32FC6803}"/>
    <dgm:cxn modelId="{F8C17BEE-CFCE-824A-A406-DB0E783F74B0}" type="presOf" srcId="{67A0D9FF-0430-944F-A479-7E7AB61745C1}" destId="{8F729ADE-65C8-194C-948B-23ED418918A7}" srcOrd="0" destOrd="0" presId="urn:microsoft.com/office/officeart/2005/8/layout/orgChart1"/>
    <dgm:cxn modelId="{2B1AAAF8-830C-FA44-9F5E-F39495386C41}" srcId="{8C4A1009-3C28-7C44-A299-859FD368AADB}" destId="{CFA5E439-4BDD-2647-8681-B910F99B6992}" srcOrd="0" destOrd="0" parTransId="{639062CF-A7BA-1A48-8491-CC64C5849D31}" sibTransId="{E4D29DC0-5266-A843-9EE1-15E5B3BB653B}"/>
    <dgm:cxn modelId="{B6118C8E-1B26-8E4E-AE0F-5B78B19A59E3}" type="presOf" srcId="{CFA5E439-4BDD-2647-8681-B910F99B6992}" destId="{749D4C01-A578-DF48-B459-2090C01CD56C}" srcOrd="0" destOrd="0" presId="urn:microsoft.com/office/officeart/2005/8/layout/orgChart1"/>
    <dgm:cxn modelId="{EF4A198F-AE77-7148-BEEA-1AC4EDB7F122}" srcId="{E206C326-E013-CC4A-A676-5B352BD55CF3}" destId="{2B6073A7-E6C5-7342-A337-3554CF6139B5}" srcOrd="2" destOrd="0" parTransId="{1BFBFFAA-3546-054C-9A6B-B3708591511D}" sibTransId="{92F02EE3-4294-8E4A-A28F-74FDE99AB695}"/>
    <dgm:cxn modelId="{80E40357-0CF7-B248-8DB7-94A098F122F3}" srcId="{E206C326-E013-CC4A-A676-5B352BD55CF3}" destId="{A09DAB9A-EE8B-A641-8B51-A7B4F9C8DD2D}" srcOrd="0" destOrd="0" parTransId="{67A0D9FF-0430-944F-A479-7E7AB61745C1}" sibTransId="{D91248A5-3729-CE4E-8891-0CD759F541F4}"/>
    <dgm:cxn modelId="{E04E8FF7-34A5-104F-BC80-16CC75C4B3A4}" srcId="{8C4A1009-3C28-7C44-A299-859FD368AADB}" destId="{E206C326-E013-CC4A-A676-5B352BD55CF3}" srcOrd="1" destOrd="0" parTransId="{D551FAC7-FFCC-B64A-AAB0-F1398FECB1AD}" sibTransId="{EE6DEDA8-3D10-8C4A-95B1-90383FE5BAC7}"/>
    <dgm:cxn modelId="{71B75E14-36A3-9E4C-87BB-9853560D1446}" type="presOf" srcId="{A09DAB9A-EE8B-A641-8B51-A7B4F9C8DD2D}" destId="{F4D8F77B-B3AE-DD46-A599-FCF41318C638}" srcOrd="0" destOrd="0" presId="urn:microsoft.com/office/officeart/2005/8/layout/orgChart1"/>
    <dgm:cxn modelId="{D7298425-C1DC-2A43-8AC0-07C571417868}" type="presOf" srcId="{03E6B4D5-3CB5-984A-9230-AA54DDE11863}" destId="{A26F5A3A-D0AC-7243-873F-7E2B4FAB266F}" srcOrd="1" destOrd="0" presId="urn:microsoft.com/office/officeart/2005/8/layout/orgChart1"/>
    <dgm:cxn modelId="{A785C0CC-7358-3B43-866A-0BA92ADB79A5}" type="presOf" srcId="{CCA229F4-D554-7F4A-9F7F-A70FE071336D}" destId="{99A9F67D-8A2F-D944-9B28-C7366D6B674A}" srcOrd="0" destOrd="0" presId="urn:microsoft.com/office/officeart/2005/8/layout/orgChart1"/>
    <dgm:cxn modelId="{5DF5008A-9C62-5848-B36D-07B60DFC03D0}" type="presOf" srcId="{1CFF7FAB-D61B-FC41-9453-AAA4EF1466BF}" destId="{61D328B2-A924-6E40-BA26-0E32098D929F}" srcOrd="0" destOrd="0" presId="urn:microsoft.com/office/officeart/2005/8/layout/orgChart1"/>
    <dgm:cxn modelId="{4B63BAB0-AF3B-FF49-80F9-2B1FBB4800B5}" type="presOf" srcId="{6A852BC1-1CDA-994C-939C-EA2E982391FE}" destId="{A7DAD99A-81CB-F043-A5CB-5049B574BCFE}" srcOrd="0" destOrd="0" presId="urn:microsoft.com/office/officeart/2005/8/layout/orgChart1"/>
    <dgm:cxn modelId="{BBA1999E-F34B-AC4A-9607-25D5A5E407F6}" type="presOf" srcId="{03E6B4D5-3CB5-984A-9230-AA54DDE11863}" destId="{7E3C9D9A-8FB8-5F44-BC9E-7642FC6A830B}" srcOrd="0" destOrd="0" presId="urn:microsoft.com/office/officeart/2005/8/layout/orgChart1"/>
    <dgm:cxn modelId="{297BD887-F816-8F4A-B665-A4A3CB1BE905}" type="presOf" srcId="{CFA5E439-4BDD-2647-8681-B910F99B6992}" destId="{4B089EA4-1FD9-D34C-9658-3AA3E293482F}" srcOrd="1" destOrd="0" presId="urn:microsoft.com/office/officeart/2005/8/layout/orgChart1"/>
    <dgm:cxn modelId="{9D411955-0C0F-9144-B098-46DB7CEEF117}" type="presOf" srcId="{E206C326-E013-CC4A-A676-5B352BD55CF3}" destId="{692A6DA9-AD8C-3147-BFC9-A73FACE91BDF}" srcOrd="1" destOrd="0" presId="urn:microsoft.com/office/officeart/2005/8/layout/orgChart1"/>
    <dgm:cxn modelId="{DC01A000-CF25-C443-BFB8-10ACE6348CCF}" type="presOf" srcId="{6A852BC1-1CDA-994C-939C-EA2E982391FE}" destId="{A560DFD8-49EC-1E46-8A1A-10496E1B016A}" srcOrd="1" destOrd="0" presId="urn:microsoft.com/office/officeart/2005/8/layout/orgChart1"/>
    <dgm:cxn modelId="{1711AC3E-A745-2242-AEAA-00C9D39FDB8E}" type="presOf" srcId="{E206C326-E013-CC4A-A676-5B352BD55CF3}" destId="{6AC90787-B1CA-964F-9014-0457273DB891}" srcOrd="0" destOrd="0" presId="urn:microsoft.com/office/officeart/2005/8/layout/orgChart1"/>
    <dgm:cxn modelId="{AB0A9D6C-5BA4-1544-A6CF-E6E3518EC689}" type="presOf" srcId="{514A5609-2A1F-CB42-892D-B8FAEDC4FC1B}" destId="{31DD0E3B-FD8D-364A-8A0D-A7AF867F836C}" srcOrd="0" destOrd="0" presId="urn:microsoft.com/office/officeart/2005/8/layout/orgChart1"/>
    <dgm:cxn modelId="{8CFD73EA-4B05-3648-A269-A2714A60B572}" srcId="{CFA5E439-4BDD-2647-8681-B910F99B6992}" destId="{17BF6B61-C24D-7D42-892D-6B4664E455B5}" srcOrd="1" destOrd="0" parTransId="{CCA229F4-D554-7F4A-9F7F-A70FE071336D}" sibTransId="{F5BB3971-D573-9B4C-B454-00551AE1883C}"/>
    <dgm:cxn modelId="{21B9B161-E941-6D46-9215-53462460DC93}" type="presOf" srcId="{A09DAB9A-EE8B-A641-8B51-A7B4F9C8DD2D}" destId="{E076C774-D7EB-0D46-8B94-EAEF2679F563}" srcOrd="1" destOrd="0" presId="urn:microsoft.com/office/officeart/2005/8/layout/orgChart1"/>
    <dgm:cxn modelId="{4A371AA1-586F-E548-8DEC-F53E380DB2D1}" type="presOf" srcId="{2B6073A7-E6C5-7342-A337-3554CF6139B5}" destId="{786E691C-CF6E-D942-A9AB-232B70731094}" srcOrd="0" destOrd="0" presId="urn:microsoft.com/office/officeart/2005/8/layout/orgChart1"/>
    <dgm:cxn modelId="{057178CA-1278-F040-9A0F-286FA3420934}" type="presOf" srcId="{F09D46F2-7C53-A545-8D7F-536A913B7B65}" destId="{146AB15A-2F1A-7E4C-9326-8AACBB6F9197}" srcOrd="1" destOrd="0" presId="urn:microsoft.com/office/officeart/2005/8/layout/orgChart1"/>
    <dgm:cxn modelId="{6CF8F91F-A461-974F-AD9D-7A74101CB1FE}" type="presOf" srcId="{2B6073A7-E6C5-7342-A337-3554CF6139B5}" destId="{00CC52EF-286A-6741-A3D9-71A44DE71DC1}" srcOrd="1" destOrd="0" presId="urn:microsoft.com/office/officeart/2005/8/layout/orgChart1"/>
    <dgm:cxn modelId="{B11A4D22-00EA-7944-BBCB-57A000C62134}" type="presOf" srcId="{F09D46F2-7C53-A545-8D7F-536A913B7B65}" destId="{66740178-9220-4C4E-B531-E17B9E8144F8}" srcOrd="0" destOrd="0" presId="urn:microsoft.com/office/officeart/2005/8/layout/orgChart1"/>
    <dgm:cxn modelId="{4FABBD15-B6E1-304E-B31A-6A5AAE200FA5}" type="presOf" srcId="{17BF6B61-C24D-7D42-892D-6B4664E455B5}" destId="{25D4B6E1-A90C-2F4D-A955-9C22F94F7845}" srcOrd="1" destOrd="0" presId="urn:microsoft.com/office/officeart/2005/8/layout/orgChart1"/>
    <dgm:cxn modelId="{8CAFB0A0-A2EE-9742-9385-D4B07BBF1D2F}" type="presParOf" srcId="{6735DA5E-BDFB-A54D-B60E-24CDC76A3474}" destId="{4C550B6E-C955-BE4F-9436-23D58BCC49CD}" srcOrd="0" destOrd="0" presId="urn:microsoft.com/office/officeart/2005/8/layout/orgChart1"/>
    <dgm:cxn modelId="{E24D3A8A-5D40-2F4A-B128-300CEABEC218}" type="presParOf" srcId="{4C550B6E-C955-BE4F-9436-23D58BCC49CD}" destId="{2605903F-0F13-1D42-B76E-44755871E4F6}" srcOrd="0" destOrd="0" presId="urn:microsoft.com/office/officeart/2005/8/layout/orgChart1"/>
    <dgm:cxn modelId="{E57C06A2-1DF5-0C4E-92B1-EB125E018577}" type="presParOf" srcId="{2605903F-0F13-1D42-B76E-44755871E4F6}" destId="{749D4C01-A578-DF48-B459-2090C01CD56C}" srcOrd="0" destOrd="0" presId="urn:microsoft.com/office/officeart/2005/8/layout/orgChart1"/>
    <dgm:cxn modelId="{9DD4E180-DDE8-0641-B266-2B1F6740135E}" type="presParOf" srcId="{2605903F-0F13-1D42-B76E-44755871E4F6}" destId="{4B089EA4-1FD9-D34C-9658-3AA3E293482F}" srcOrd="1" destOrd="0" presId="urn:microsoft.com/office/officeart/2005/8/layout/orgChart1"/>
    <dgm:cxn modelId="{3AA67A94-8E40-F747-BC5B-2C932F155420}" type="presParOf" srcId="{4C550B6E-C955-BE4F-9436-23D58BCC49CD}" destId="{EF81DD29-BB79-6D46-8A89-41B8D2F3CBB8}" srcOrd="1" destOrd="0" presId="urn:microsoft.com/office/officeart/2005/8/layout/orgChart1"/>
    <dgm:cxn modelId="{85E3DA93-AA0D-7245-966F-5C7327C59BE2}" type="presParOf" srcId="{EF81DD29-BB79-6D46-8A89-41B8D2F3CBB8}" destId="{6494446C-4CD3-6646-89E8-1053CC4D5783}" srcOrd="0" destOrd="0" presId="urn:microsoft.com/office/officeart/2005/8/layout/orgChart1"/>
    <dgm:cxn modelId="{9AFF3437-D63B-EA4F-A9C5-C22946FE3CEB}" type="presParOf" srcId="{EF81DD29-BB79-6D46-8A89-41B8D2F3CBB8}" destId="{5AD87CAE-E771-B940-B4BE-3D79BDEC1B5C}" srcOrd="1" destOrd="0" presId="urn:microsoft.com/office/officeart/2005/8/layout/orgChart1"/>
    <dgm:cxn modelId="{7550B05C-74BB-C942-857A-7BCC98C71BEB}" type="presParOf" srcId="{5AD87CAE-E771-B940-B4BE-3D79BDEC1B5C}" destId="{828A05C6-34A1-C946-82D6-79B3C411FF59}" srcOrd="0" destOrd="0" presId="urn:microsoft.com/office/officeart/2005/8/layout/orgChart1"/>
    <dgm:cxn modelId="{84AFA978-6981-594B-A1D3-11938A775B97}" type="presParOf" srcId="{828A05C6-34A1-C946-82D6-79B3C411FF59}" destId="{66740178-9220-4C4E-B531-E17B9E8144F8}" srcOrd="0" destOrd="0" presId="urn:microsoft.com/office/officeart/2005/8/layout/orgChart1"/>
    <dgm:cxn modelId="{7348164C-4BF6-FA4F-A63F-95B045BC8CAD}" type="presParOf" srcId="{828A05C6-34A1-C946-82D6-79B3C411FF59}" destId="{146AB15A-2F1A-7E4C-9326-8AACBB6F9197}" srcOrd="1" destOrd="0" presId="urn:microsoft.com/office/officeart/2005/8/layout/orgChart1"/>
    <dgm:cxn modelId="{1416DA6E-9C63-7F49-BC9F-BC92D3506B44}" type="presParOf" srcId="{5AD87CAE-E771-B940-B4BE-3D79BDEC1B5C}" destId="{8788463C-1E11-2A48-A680-77C2D643457F}" srcOrd="1" destOrd="0" presId="urn:microsoft.com/office/officeart/2005/8/layout/orgChart1"/>
    <dgm:cxn modelId="{7754F11D-2B8A-3C44-A5AA-D027630AB772}" type="presParOf" srcId="{5AD87CAE-E771-B940-B4BE-3D79BDEC1B5C}" destId="{6C231E7E-3E3E-3B40-A535-ADF6B4221885}" srcOrd="2" destOrd="0" presId="urn:microsoft.com/office/officeart/2005/8/layout/orgChart1"/>
    <dgm:cxn modelId="{1EFB9CD9-600B-A443-8017-33833B517146}" type="presParOf" srcId="{EF81DD29-BB79-6D46-8A89-41B8D2F3CBB8}" destId="{99A9F67D-8A2F-D944-9B28-C7366D6B674A}" srcOrd="2" destOrd="0" presId="urn:microsoft.com/office/officeart/2005/8/layout/orgChart1"/>
    <dgm:cxn modelId="{E4B31565-B138-504D-ADA6-D858C18DA9FD}" type="presParOf" srcId="{EF81DD29-BB79-6D46-8A89-41B8D2F3CBB8}" destId="{35155EFF-D7F9-754B-BED2-AA0A587E6FD8}" srcOrd="3" destOrd="0" presId="urn:microsoft.com/office/officeart/2005/8/layout/orgChart1"/>
    <dgm:cxn modelId="{3F56619A-AE63-714D-85E0-0CE6463638A3}" type="presParOf" srcId="{35155EFF-D7F9-754B-BED2-AA0A587E6FD8}" destId="{3C43FA09-2008-EE42-A8EE-C870BF29798D}" srcOrd="0" destOrd="0" presId="urn:microsoft.com/office/officeart/2005/8/layout/orgChart1"/>
    <dgm:cxn modelId="{E863FC92-71C1-7F40-9EE6-814EF1996A5D}" type="presParOf" srcId="{3C43FA09-2008-EE42-A8EE-C870BF29798D}" destId="{C6BDEFF3-2911-3E4B-AB6C-8C9747503BF9}" srcOrd="0" destOrd="0" presId="urn:microsoft.com/office/officeart/2005/8/layout/orgChart1"/>
    <dgm:cxn modelId="{77F68809-BE8E-0D4E-8F79-B1BE30AC0CE8}" type="presParOf" srcId="{3C43FA09-2008-EE42-A8EE-C870BF29798D}" destId="{25D4B6E1-A90C-2F4D-A955-9C22F94F7845}" srcOrd="1" destOrd="0" presId="urn:microsoft.com/office/officeart/2005/8/layout/orgChart1"/>
    <dgm:cxn modelId="{F6C63117-2637-2B4B-B6DD-857EA4539D2C}" type="presParOf" srcId="{35155EFF-D7F9-754B-BED2-AA0A587E6FD8}" destId="{00756867-19BC-1D49-BB8F-0BCA6FEB3B84}" srcOrd="1" destOrd="0" presId="urn:microsoft.com/office/officeart/2005/8/layout/orgChart1"/>
    <dgm:cxn modelId="{C9D5E226-8EE7-EC4E-96A6-36ABF3324517}" type="presParOf" srcId="{35155EFF-D7F9-754B-BED2-AA0A587E6FD8}" destId="{5C1AA571-675C-C649-AA6C-4F3C21FB9B85}" srcOrd="2" destOrd="0" presId="urn:microsoft.com/office/officeart/2005/8/layout/orgChart1"/>
    <dgm:cxn modelId="{E0DEDACE-08D4-3C42-9643-D67CA6FB2D3E}" type="presParOf" srcId="{EF81DD29-BB79-6D46-8A89-41B8D2F3CBB8}" destId="{61D328B2-A924-6E40-BA26-0E32098D929F}" srcOrd="4" destOrd="0" presId="urn:microsoft.com/office/officeart/2005/8/layout/orgChart1"/>
    <dgm:cxn modelId="{F73DBA10-CD4C-4845-B90E-DD421DBC6709}" type="presParOf" srcId="{EF81DD29-BB79-6D46-8A89-41B8D2F3CBB8}" destId="{98F01C63-1504-6F4D-A9C9-4033842D7679}" srcOrd="5" destOrd="0" presId="urn:microsoft.com/office/officeart/2005/8/layout/orgChart1"/>
    <dgm:cxn modelId="{79D02B1E-2757-A74B-8957-CA8A6774E27A}" type="presParOf" srcId="{98F01C63-1504-6F4D-A9C9-4033842D7679}" destId="{0058F067-086A-C147-8F0A-4C2A7DCA127D}" srcOrd="0" destOrd="0" presId="urn:microsoft.com/office/officeart/2005/8/layout/orgChart1"/>
    <dgm:cxn modelId="{5A100FD6-E25C-FF43-97EA-897B962A8571}" type="presParOf" srcId="{0058F067-086A-C147-8F0A-4C2A7DCA127D}" destId="{A7DAD99A-81CB-F043-A5CB-5049B574BCFE}" srcOrd="0" destOrd="0" presId="urn:microsoft.com/office/officeart/2005/8/layout/orgChart1"/>
    <dgm:cxn modelId="{1AE3993C-E951-F546-80E6-3FC7A560E5C2}" type="presParOf" srcId="{0058F067-086A-C147-8F0A-4C2A7DCA127D}" destId="{A560DFD8-49EC-1E46-8A1A-10496E1B016A}" srcOrd="1" destOrd="0" presId="urn:microsoft.com/office/officeart/2005/8/layout/orgChart1"/>
    <dgm:cxn modelId="{37037239-2AB5-5D4E-8FC6-E8F99CF698E8}" type="presParOf" srcId="{98F01C63-1504-6F4D-A9C9-4033842D7679}" destId="{410D31B3-9115-5B49-AFCF-22076C948A7B}" srcOrd="1" destOrd="0" presId="urn:microsoft.com/office/officeart/2005/8/layout/orgChart1"/>
    <dgm:cxn modelId="{0FC98CCD-16B9-BD41-A10A-C2B49522CC05}" type="presParOf" srcId="{98F01C63-1504-6F4D-A9C9-4033842D7679}" destId="{0F1C4362-1970-EB40-BD8F-6F2C387E7FF1}" srcOrd="2" destOrd="0" presId="urn:microsoft.com/office/officeart/2005/8/layout/orgChart1"/>
    <dgm:cxn modelId="{5E3F84AF-C534-2040-A11E-1D45F4CD891F}" type="presParOf" srcId="{4C550B6E-C955-BE4F-9436-23D58BCC49CD}" destId="{1A82383B-E73F-B143-8102-0018861AD714}" srcOrd="2" destOrd="0" presId="urn:microsoft.com/office/officeart/2005/8/layout/orgChart1"/>
    <dgm:cxn modelId="{932269C1-09F3-1545-96F4-DAD208BDACFC}" type="presParOf" srcId="{6735DA5E-BDFB-A54D-B60E-24CDC76A3474}" destId="{FA705B71-2722-B549-AFFC-02DBBC30503A}" srcOrd="1" destOrd="0" presId="urn:microsoft.com/office/officeart/2005/8/layout/orgChart1"/>
    <dgm:cxn modelId="{C80346CE-D84F-DB46-8AA4-DB598495F51C}" type="presParOf" srcId="{FA705B71-2722-B549-AFFC-02DBBC30503A}" destId="{6FB42259-17E9-8642-98B6-10F2A353E776}" srcOrd="0" destOrd="0" presId="urn:microsoft.com/office/officeart/2005/8/layout/orgChart1"/>
    <dgm:cxn modelId="{298A63F0-1F10-BC41-86F7-1E39457D661C}" type="presParOf" srcId="{6FB42259-17E9-8642-98B6-10F2A353E776}" destId="{6AC90787-B1CA-964F-9014-0457273DB891}" srcOrd="0" destOrd="0" presId="urn:microsoft.com/office/officeart/2005/8/layout/orgChart1"/>
    <dgm:cxn modelId="{5E43FE17-CAC8-F644-A24C-203AC59FD665}" type="presParOf" srcId="{6FB42259-17E9-8642-98B6-10F2A353E776}" destId="{692A6DA9-AD8C-3147-BFC9-A73FACE91BDF}" srcOrd="1" destOrd="0" presId="urn:microsoft.com/office/officeart/2005/8/layout/orgChart1"/>
    <dgm:cxn modelId="{8EC13580-6EE9-FB4F-A113-5591F0C53280}" type="presParOf" srcId="{FA705B71-2722-B549-AFFC-02DBBC30503A}" destId="{205A6A8E-C483-3B49-B6AE-497A2842E010}" srcOrd="1" destOrd="0" presId="urn:microsoft.com/office/officeart/2005/8/layout/orgChart1"/>
    <dgm:cxn modelId="{62BDA32C-9096-2240-9864-6A95E70D3719}" type="presParOf" srcId="{205A6A8E-C483-3B49-B6AE-497A2842E010}" destId="{8F729ADE-65C8-194C-948B-23ED418918A7}" srcOrd="0" destOrd="0" presId="urn:microsoft.com/office/officeart/2005/8/layout/orgChart1"/>
    <dgm:cxn modelId="{BABF82F1-5051-364A-8B41-4143DC3BDA93}" type="presParOf" srcId="{205A6A8E-C483-3B49-B6AE-497A2842E010}" destId="{E0795DA9-DDC5-4744-80CA-3592AE664490}" srcOrd="1" destOrd="0" presId="urn:microsoft.com/office/officeart/2005/8/layout/orgChart1"/>
    <dgm:cxn modelId="{FDFAFB5F-2C55-0E43-890B-79B4279DE681}" type="presParOf" srcId="{E0795DA9-DDC5-4744-80CA-3592AE664490}" destId="{A73C2015-20BA-4E4F-8B3E-187FDEF15BA6}" srcOrd="0" destOrd="0" presId="urn:microsoft.com/office/officeart/2005/8/layout/orgChart1"/>
    <dgm:cxn modelId="{AD768554-395A-D04C-B6D6-D7B56569084E}" type="presParOf" srcId="{A73C2015-20BA-4E4F-8B3E-187FDEF15BA6}" destId="{F4D8F77B-B3AE-DD46-A599-FCF41318C638}" srcOrd="0" destOrd="0" presId="urn:microsoft.com/office/officeart/2005/8/layout/orgChart1"/>
    <dgm:cxn modelId="{6632B813-36CC-B547-89E7-DB3784EB5443}" type="presParOf" srcId="{A73C2015-20BA-4E4F-8B3E-187FDEF15BA6}" destId="{E076C774-D7EB-0D46-8B94-EAEF2679F563}" srcOrd="1" destOrd="0" presId="urn:microsoft.com/office/officeart/2005/8/layout/orgChart1"/>
    <dgm:cxn modelId="{9E1FCF99-E2A5-6D41-8700-F18B1A095B3E}" type="presParOf" srcId="{E0795DA9-DDC5-4744-80CA-3592AE664490}" destId="{80146D93-B3EF-B546-B60D-780DA31C33C5}" srcOrd="1" destOrd="0" presId="urn:microsoft.com/office/officeart/2005/8/layout/orgChart1"/>
    <dgm:cxn modelId="{463899DA-840C-E943-9722-E2342FD635A4}" type="presParOf" srcId="{E0795DA9-DDC5-4744-80CA-3592AE664490}" destId="{347786CB-043C-2A4C-9533-81F24F99169C}" srcOrd="2" destOrd="0" presId="urn:microsoft.com/office/officeart/2005/8/layout/orgChart1"/>
    <dgm:cxn modelId="{71ACB7F4-16A4-D54B-8BAA-572719C0A881}" type="presParOf" srcId="{205A6A8E-C483-3B49-B6AE-497A2842E010}" destId="{31DD0E3B-FD8D-364A-8A0D-A7AF867F836C}" srcOrd="2" destOrd="0" presId="urn:microsoft.com/office/officeart/2005/8/layout/orgChart1"/>
    <dgm:cxn modelId="{0F308A78-A385-1B46-90E6-004A59D4C1C9}" type="presParOf" srcId="{205A6A8E-C483-3B49-B6AE-497A2842E010}" destId="{6E48625E-D338-FD41-81F2-4E238EB19D62}" srcOrd="3" destOrd="0" presId="urn:microsoft.com/office/officeart/2005/8/layout/orgChart1"/>
    <dgm:cxn modelId="{5934FEEB-F11F-214B-9953-F7B111A2ECEC}" type="presParOf" srcId="{6E48625E-D338-FD41-81F2-4E238EB19D62}" destId="{F6571C72-9303-D74F-A43B-6F876B5AD4DF}" srcOrd="0" destOrd="0" presId="urn:microsoft.com/office/officeart/2005/8/layout/orgChart1"/>
    <dgm:cxn modelId="{0354A41B-499F-EA4A-80BB-98FDC731604E}" type="presParOf" srcId="{F6571C72-9303-D74F-A43B-6F876B5AD4DF}" destId="{7E3C9D9A-8FB8-5F44-BC9E-7642FC6A830B}" srcOrd="0" destOrd="0" presId="urn:microsoft.com/office/officeart/2005/8/layout/orgChart1"/>
    <dgm:cxn modelId="{7EC48C09-C106-404A-A9CF-EF827AD0F9C7}" type="presParOf" srcId="{F6571C72-9303-D74F-A43B-6F876B5AD4DF}" destId="{A26F5A3A-D0AC-7243-873F-7E2B4FAB266F}" srcOrd="1" destOrd="0" presId="urn:microsoft.com/office/officeart/2005/8/layout/orgChart1"/>
    <dgm:cxn modelId="{D38C6D4F-333A-F34E-9B65-08D677FF74FF}" type="presParOf" srcId="{6E48625E-D338-FD41-81F2-4E238EB19D62}" destId="{C47FCAFF-6D2B-E24F-9832-18451198B8DE}" srcOrd="1" destOrd="0" presId="urn:microsoft.com/office/officeart/2005/8/layout/orgChart1"/>
    <dgm:cxn modelId="{2623FE62-7C32-B342-BA73-B114AD91ECBA}" type="presParOf" srcId="{6E48625E-D338-FD41-81F2-4E238EB19D62}" destId="{9187909E-48CD-404B-BF5D-E06B74B49CBF}" srcOrd="2" destOrd="0" presId="urn:microsoft.com/office/officeart/2005/8/layout/orgChart1"/>
    <dgm:cxn modelId="{300C046D-CF00-FD42-BB49-150482B4DD5A}" type="presParOf" srcId="{205A6A8E-C483-3B49-B6AE-497A2842E010}" destId="{B975B91F-6EFE-DC4A-9275-E292B9748680}" srcOrd="4" destOrd="0" presId="urn:microsoft.com/office/officeart/2005/8/layout/orgChart1"/>
    <dgm:cxn modelId="{E64831A5-0BAC-8948-8F3B-5E8EC35B22B7}" type="presParOf" srcId="{205A6A8E-C483-3B49-B6AE-497A2842E010}" destId="{5132508F-DBF8-C147-9C4D-4691AB285A5C}" srcOrd="5" destOrd="0" presId="urn:microsoft.com/office/officeart/2005/8/layout/orgChart1"/>
    <dgm:cxn modelId="{F2D35971-9A3C-144E-B776-1209150D7EEC}" type="presParOf" srcId="{5132508F-DBF8-C147-9C4D-4691AB285A5C}" destId="{A4F9CEFA-ACD2-7740-8F82-CB6FBD7C713A}" srcOrd="0" destOrd="0" presId="urn:microsoft.com/office/officeart/2005/8/layout/orgChart1"/>
    <dgm:cxn modelId="{20D94461-FF62-184A-B0AE-610BB9C11230}" type="presParOf" srcId="{A4F9CEFA-ACD2-7740-8F82-CB6FBD7C713A}" destId="{786E691C-CF6E-D942-A9AB-232B70731094}" srcOrd="0" destOrd="0" presId="urn:microsoft.com/office/officeart/2005/8/layout/orgChart1"/>
    <dgm:cxn modelId="{A1F6EC6F-5DF6-9D49-9929-F43BA1338226}" type="presParOf" srcId="{A4F9CEFA-ACD2-7740-8F82-CB6FBD7C713A}" destId="{00CC52EF-286A-6741-A3D9-71A44DE71DC1}" srcOrd="1" destOrd="0" presId="urn:microsoft.com/office/officeart/2005/8/layout/orgChart1"/>
    <dgm:cxn modelId="{50AE1274-5F29-0A47-903F-D5859A4F2855}" type="presParOf" srcId="{5132508F-DBF8-C147-9C4D-4691AB285A5C}" destId="{2FF0113A-9F71-5748-BC7F-DF13AD16A9B6}" srcOrd="1" destOrd="0" presId="urn:microsoft.com/office/officeart/2005/8/layout/orgChart1"/>
    <dgm:cxn modelId="{8C4A19F0-1B24-B94D-8769-3B61DB629BA1}" type="presParOf" srcId="{5132508F-DBF8-C147-9C4D-4691AB285A5C}" destId="{869231AB-302C-B44D-9694-0B6561025143}" srcOrd="2" destOrd="0" presId="urn:microsoft.com/office/officeart/2005/8/layout/orgChart1"/>
    <dgm:cxn modelId="{05C7A355-0C97-8F44-8FA2-9419CF40861A}" type="presParOf" srcId="{FA705B71-2722-B549-AFFC-02DBBC30503A}" destId="{4F890BE9-B449-7545-A8AE-F77F9CE21F0A}"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561E5-CD42-6E46-BCE8-CECAA3B073B0}">
      <dsp:nvSpPr>
        <dsp:cNvPr id="0" name=""/>
        <dsp:cNvSpPr/>
      </dsp:nvSpPr>
      <dsp:spPr>
        <a:xfrm>
          <a:off x="2806" y="21172"/>
          <a:ext cx="3357780" cy="1137251"/>
        </a:xfrm>
        <a:prstGeom prst="roundRect">
          <a:avLst>
            <a:gd name="adj" fmla="val 10000"/>
          </a:avLst>
        </a:prstGeom>
        <a:solidFill>
          <a:srgbClr val="FFD147"/>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solidFill>
                <a:schemeClr val="bg1"/>
              </a:solidFill>
            </a:rPr>
            <a:t>Positive</a:t>
          </a:r>
          <a:endParaRPr lang="en-US" sz="6500" kern="1200" dirty="0">
            <a:solidFill>
              <a:schemeClr val="bg1"/>
            </a:solidFill>
          </a:endParaRPr>
        </a:p>
      </dsp:txBody>
      <dsp:txXfrm>
        <a:off x="36115" y="54481"/>
        <a:ext cx="3291162" cy="1070633"/>
      </dsp:txXfrm>
    </dsp:sp>
    <dsp:sp modelId="{0E19D1FC-5B61-D344-A5C2-6D14709673D7}">
      <dsp:nvSpPr>
        <dsp:cNvPr id="0" name=""/>
        <dsp:cNvSpPr/>
      </dsp:nvSpPr>
      <dsp:spPr>
        <a:xfrm>
          <a:off x="338584" y="1158423"/>
          <a:ext cx="335778" cy="852938"/>
        </a:xfrm>
        <a:custGeom>
          <a:avLst/>
          <a:gdLst/>
          <a:ahLst/>
          <a:cxnLst/>
          <a:rect l="0" t="0" r="0" b="0"/>
          <a:pathLst>
            <a:path>
              <a:moveTo>
                <a:pt x="0" y="0"/>
              </a:moveTo>
              <a:lnTo>
                <a:pt x="0" y="852938"/>
              </a:lnTo>
              <a:lnTo>
                <a:pt x="335778" y="852938"/>
              </a:lnTo>
            </a:path>
          </a:pathLst>
        </a:custGeom>
        <a:noFill/>
        <a:ln w="38100" cap="flat" cmpd="sng" algn="ctr">
          <a:solidFill>
            <a:schemeClr val="accent5">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9CF0B1AC-5DC8-D746-8835-6F7E082BC7DA}">
      <dsp:nvSpPr>
        <dsp:cNvPr id="0" name=""/>
        <dsp:cNvSpPr/>
      </dsp:nvSpPr>
      <dsp:spPr>
        <a:xfrm>
          <a:off x="674362" y="1442736"/>
          <a:ext cx="1819602" cy="1137251"/>
        </a:xfrm>
        <a:prstGeom prst="roundRect">
          <a:avLst>
            <a:gd name="adj" fmla="val 10000"/>
          </a:avLst>
        </a:prstGeom>
        <a:solidFill>
          <a:schemeClr val="bg1">
            <a:alpha val="90000"/>
          </a:schemeClr>
        </a:solidFill>
        <a:ln w="9525" cap="flat" cmpd="sng" algn="ctr">
          <a:solidFill>
            <a:schemeClr val="accent5">
              <a:lumMod val="60000"/>
              <a:lum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tx1"/>
              </a:solidFill>
            </a:rPr>
            <a:t>Acquisition</a:t>
          </a:r>
          <a:endParaRPr lang="en-US" sz="3000" kern="1200" dirty="0">
            <a:solidFill>
              <a:schemeClr val="tx1"/>
            </a:solidFill>
          </a:endParaRPr>
        </a:p>
      </dsp:txBody>
      <dsp:txXfrm>
        <a:off x="707671" y="1476045"/>
        <a:ext cx="1752984" cy="1070633"/>
      </dsp:txXfrm>
    </dsp:sp>
    <dsp:sp modelId="{5ED74E0A-0F80-6D46-89E1-0DBEBBB6C54A}">
      <dsp:nvSpPr>
        <dsp:cNvPr id="0" name=""/>
        <dsp:cNvSpPr/>
      </dsp:nvSpPr>
      <dsp:spPr>
        <a:xfrm>
          <a:off x="338584" y="1158423"/>
          <a:ext cx="335778" cy="2274503"/>
        </a:xfrm>
        <a:custGeom>
          <a:avLst/>
          <a:gdLst/>
          <a:ahLst/>
          <a:cxnLst/>
          <a:rect l="0" t="0" r="0" b="0"/>
          <a:pathLst>
            <a:path>
              <a:moveTo>
                <a:pt x="0" y="0"/>
              </a:moveTo>
              <a:lnTo>
                <a:pt x="0" y="2274503"/>
              </a:lnTo>
              <a:lnTo>
                <a:pt x="335778" y="2274503"/>
              </a:lnTo>
            </a:path>
          </a:pathLst>
        </a:custGeom>
        <a:noFill/>
        <a:ln w="38100" cap="flat" cmpd="sng" algn="ctr">
          <a:solidFill>
            <a:schemeClr val="accent5">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9344AB63-C69C-244E-BB0D-69304BEC0C72}">
      <dsp:nvSpPr>
        <dsp:cNvPr id="0" name=""/>
        <dsp:cNvSpPr/>
      </dsp:nvSpPr>
      <dsp:spPr>
        <a:xfrm>
          <a:off x="674362" y="2864301"/>
          <a:ext cx="1819602" cy="1137251"/>
        </a:xfrm>
        <a:prstGeom prst="roundRect">
          <a:avLst>
            <a:gd name="adj" fmla="val 10000"/>
          </a:avLst>
        </a:prstGeom>
        <a:solidFill>
          <a:schemeClr val="bg1">
            <a:alpha val="90000"/>
          </a:schemeClr>
        </a:solidFill>
        <a:ln w="9525" cap="flat" cmpd="sng" algn="ctr">
          <a:solidFill>
            <a:schemeClr val="accent5">
              <a:lumMod val="60000"/>
              <a:lum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tx1"/>
              </a:solidFill>
            </a:rPr>
            <a:t>IPO</a:t>
          </a:r>
          <a:endParaRPr lang="en-US" sz="3000" kern="1200" dirty="0">
            <a:solidFill>
              <a:schemeClr val="tx1"/>
            </a:solidFill>
          </a:endParaRPr>
        </a:p>
      </dsp:txBody>
      <dsp:txXfrm>
        <a:off x="707671" y="2897610"/>
        <a:ext cx="1752984" cy="1070633"/>
      </dsp:txXfrm>
    </dsp:sp>
    <dsp:sp modelId="{B52B580D-68C1-8348-9DF7-A5FCF6C11F1A}">
      <dsp:nvSpPr>
        <dsp:cNvPr id="0" name=""/>
        <dsp:cNvSpPr/>
      </dsp:nvSpPr>
      <dsp:spPr>
        <a:xfrm>
          <a:off x="3929212" y="21172"/>
          <a:ext cx="3357780" cy="1137251"/>
        </a:xfrm>
        <a:prstGeom prst="roundRect">
          <a:avLst>
            <a:gd name="adj" fmla="val 10000"/>
          </a:avLst>
        </a:prstGeom>
        <a:solidFill>
          <a:srgbClr val="26262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en-US" sz="6500" kern="1200" dirty="0" smtClean="0"/>
            <a:t>Negative</a:t>
          </a:r>
          <a:endParaRPr lang="en-US" sz="6500" kern="1200" dirty="0"/>
        </a:p>
      </dsp:txBody>
      <dsp:txXfrm>
        <a:off x="3962521" y="54481"/>
        <a:ext cx="3291162" cy="1070633"/>
      </dsp:txXfrm>
    </dsp:sp>
    <dsp:sp modelId="{97EF7F44-2DD0-9E46-B2A4-50F37BA47E94}">
      <dsp:nvSpPr>
        <dsp:cNvPr id="0" name=""/>
        <dsp:cNvSpPr/>
      </dsp:nvSpPr>
      <dsp:spPr>
        <a:xfrm>
          <a:off x="4264990" y="1158423"/>
          <a:ext cx="335778" cy="852938"/>
        </a:xfrm>
        <a:custGeom>
          <a:avLst/>
          <a:gdLst/>
          <a:ahLst/>
          <a:cxnLst/>
          <a:rect l="0" t="0" r="0" b="0"/>
          <a:pathLst>
            <a:path>
              <a:moveTo>
                <a:pt x="0" y="0"/>
              </a:moveTo>
              <a:lnTo>
                <a:pt x="0" y="852938"/>
              </a:lnTo>
              <a:lnTo>
                <a:pt x="335778" y="852938"/>
              </a:lnTo>
            </a:path>
          </a:pathLst>
        </a:custGeom>
        <a:noFill/>
        <a:ln w="38100" cap="flat" cmpd="sng" algn="ctr">
          <a:solidFill>
            <a:srgbClr val="262626"/>
          </a:solidFill>
          <a:prstDash val="solid"/>
        </a:ln>
        <a:effectLst/>
      </dsp:spPr>
      <dsp:style>
        <a:lnRef idx="1">
          <a:scrgbClr r="0" g="0" b="0"/>
        </a:lnRef>
        <a:fillRef idx="0">
          <a:scrgbClr r="0" g="0" b="0"/>
        </a:fillRef>
        <a:effectRef idx="0">
          <a:scrgbClr r="0" g="0" b="0"/>
        </a:effectRef>
        <a:fontRef idx="minor"/>
      </dsp:style>
    </dsp:sp>
    <dsp:sp modelId="{91753B08-85D6-6B46-8BF0-DB420DB57140}">
      <dsp:nvSpPr>
        <dsp:cNvPr id="0" name=""/>
        <dsp:cNvSpPr/>
      </dsp:nvSpPr>
      <dsp:spPr>
        <a:xfrm>
          <a:off x="4600768" y="1442736"/>
          <a:ext cx="1819602" cy="1137251"/>
        </a:xfrm>
        <a:prstGeom prst="roundRect">
          <a:avLst>
            <a:gd name="adj" fmla="val 10000"/>
          </a:avLst>
        </a:prstGeom>
        <a:solidFill>
          <a:schemeClr val="bg1">
            <a:alpha val="90000"/>
          </a:schemeClr>
        </a:solidFill>
        <a:ln w="9525" cap="flat" cmpd="sng" algn="ctr">
          <a:solidFill>
            <a:srgbClr val="262626"/>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tx1"/>
              </a:solidFill>
            </a:rPr>
            <a:t>Operating</a:t>
          </a:r>
          <a:endParaRPr lang="en-US" sz="3000" kern="1200" dirty="0">
            <a:solidFill>
              <a:schemeClr val="tx1"/>
            </a:solidFill>
          </a:endParaRPr>
        </a:p>
      </dsp:txBody>
      <dsp:txXfrm>
        <a:off x="4634077" y="1476045"/>
        <a:ext cx="1752984" cy="1070633"/>
      </dsp:txXfrm>
    </dsp:sp>
    <dsp:sp modelId="{FA6B4CD6-5425-AD42-B43C-E70EF106B08E}">
      <dsp:nvSpPr>
        <dsp:cNvPr id="0" name=""/>
        <dsp:cNvSpPr/>
      </dsp:nvSpPr>
      <dsp:spPr>
        <a:xfrm>
          <a:off x="4264990" y="1158423"/>
          <a:ext cx="335778" cy="2274503"/>
        </a:xfrm>
        <a:custGeom>
          <a:avLst/>
          <a:gdLst/>
          <a:ahLst/>
          <a:cxnLst/>
          <a:rect l="0" t="0" r="0" b="0"/>
          <a:pathLst>
            <a:path>
              <a:moveTo>
                <a:pt x="0" y="0"/>
              </a:moveTo>
              <a:lnTo>
                <a:pt x="0" y="2274503"/>
              </a:lnTo>
              <a:lnTo>
                <a:pt x="335778" y="2274503"/>
              </a:lnTo>
            </a:path>
          </a:pathLst>
        </a:custGeom>
        <a:noFill/>
        <a:ln w="38100" cap="flat" cmpd="sng" algn="ctr">
          <a:solidFill>
            <a:srgbClr val="262626"/>
          </a:solidFill>
          <a:prstDash val="solid"/>
        </a:ln>
        <a:effectLst/>
      </dsp:spPr>
      <dsp:style>
        <a:lnRef idx="1">
          <a:scrgbClr r="0" g="0" b="0"/>
        </a:lnRef>
        <a:fillRef idx="0">
          <a:scrgbClr r="0" g="0" b="0"/>
        </a:fillRef>
        <a:effectRef idx="0">
          <a:scrgbClr r="0" g="0" b="0"/>
        </a:effectRef>
        <a:fontRef idx="minor"/>
      </dsp:style>
    </dsp:sp>
    <dsp:sp modelId="{8DD504EA-D086-944E-961C-D47DE9CC43BA}">
      <dsp:nvSpPr>
        <dsp:cNvPr id="0" name=""/>
        <dsp:cNvSpPr/>
      </dsp:nvSpPr>
      <dsp:spPr>
        <a:xfrm>
          <a:off x="4600768" y="2864301"/>
          <a:ext cx="1819602" cy="1137251"/>
        </a:xfrm>
        <a:prstGeom prst="roundRect">
          <a:avLst>
            <a:gd name="adj" fmla="val 10000"/>
          </a:avLst>
        </a:prstGeom>
        <a:solidFill>
          <a:schemeClr val="bg1">
            <a:alpha val="90000"/>
          </a:schemeClr>
        </a:solidFill>
        <a:ln w="9525" cap="flat" cmpd="sng" algn="ctr">
          <a:solidFill>
            <a:srgbClr val="262626"/>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tx1"/>
              </a:solidFill>
            </a:rPr>
            <a:t>Closure</a:t>
          </a:r>
          <a:endParaRPr lang="en-US" sz="3000" kern="1200" dirty="0">
            <a:solidFill>
              <a:schemeClr val="tx1"/>
            </a:solidFill>
          </a:endParaRPr>
        </a:p>
      </dsp:txBody>
      <dsp:txXfrm>
        <a:off x="4634077" y="2897610"/>
        <a:ext cx="1752984" cy="107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7C348-D990-274E-A141-A6DFF575760A}">
      <dsp:nvSpPr>
        <dsp:cNvPr id="0" name=""/>
        <dsp:cNvSpPr/>
      </dsp:nvSpPr>
      <dsp:spPr>
        <a:xfrm rot="5400000">
          <a:off x="3231290" y="97186"/>
          <a:ext cx="1491023" cy="1297190"/>
        </a:xfrm>
        <a:prstGeom prst="hexagon">
          <a:avLst>
            <a:gd name="adj" fmla="val 25000"/>
            <a:gd name="vf" fmla="val 115470"/>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bg1"/>
              </a:solidFill>
            </a:rPr>
            <a:t>Venture Capital</a:t>
          </a:r>
          <a:endParaRPr lang="en-US" sz="1700" kern="1200" dirty="0">
            <a:solidFill>
              <a:schemeClr val="bg1"/>
            </a:solidFill>
          </a:endParaRPr>
        </a:p>
      </dsp:txBody>
      <dsp:txXfrm rot="-5400000">
        <a:off x="3530351" y="232621"/>
        <a:ext cx="892900" cy="1026321"/>
      </dsp:txXfrm>
    </dsp:sp>
    <dsp:sp modelId="{24B08F0C-596C-C642-893F-F66670A2C364}">
      <dsp:nvSpPr>
        <dsp:cNvPr id="0" name=""/>
        <dsp:cNvSpPr/>
      </dsp:nvSpPr>
      <dsp:spPr>
        <a:xfrm>
          <a:off x="4664760" y="298474"/>
          <a:ext cx="1663982" cy="89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dirty="0"/>
        </a:p>
      </dsp:txBody>
      <dsp:txXfrm>
        <a:off x="4664760" y="298474"/>
        <a:ext cx="1663982" cy="894614"/>
      </dsp:txXfrm>
    </dsp:sp>
    <dsp:sp modelId="{FD459AE2-5909-D14A-9B98-48CC307D137C}">
      <dsp:nvSpPr>
        <dsp:cNvPr id="0" name=""/>
        <dsp:cNvSpPr/>
      </dsp:nvSpPr>
      <dsp:spPr>
        <a:xfrm rot="5400000">
          <a:off x="1830324" y="97186"/>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129385" y="232621"/>
        <a:ext cx="892900" cy="1026321"/>
      </dsp:txXfrm>
    </dsp:sp>
    <dsp:sp modelId="{C99E6037-7133-F24E-84FA-BD8AFDE128EC}">
      <dsp:nvSpPr>
        <dsp:cNvPr id="0" name=""/>
        <dsp:cNvSpPr/>
      </dsp:nvSpPr>
      <dsp:spPr>
        <a:xfrm rot="5400000">
          <a:off x="2528123" y="1362767"/>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en-US" sz="5100" kern="1200" dirty="0">
            <a:solidFill>
              <a:schemeClr val="bg1"/>
            </a:solidFill>
          </a:endParaRPr>
        </a:p>
      </dsp:txBody>
      <dsp:txXfrm rot="-5400000">
        <a:off x="2827184" y="1498202"/>
        <a:ext cx="892900" cy="1026321"/>
      </dsp:txXfrm>
    </dsp:sp>
    <dsp:sp modelId="{498848DD-804F-EB46-91CF-E64F0D931C29}">
      <dsp:nvSpPr>
        <dsp:cNvPr id="0" name=""/>
        <dsp:cNvSpPr/>
      </dsp:nvSpPr>
      <dsp:spPr>
        <a:xfrm>
          <a:off x="961057" y="1564055"/>
          <a:ext cx="1610305" cy="89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r" defTabSz="1600200">
            <a:lnSpc>
              <a:spcPct val="90000"/>
            </a:lnSpc>
            <a:spcBef>
              <a:spcPct val="0"/>
            </a:spcBef>
            <a:spcAft>
              <a:spcPct val="35000"/>
            </a:spcAft>
          </a:pPr>
          <a:endParaRPr lang="en-US" sz="3600" kern="1200" dirty="0"/>
        </a:p>
      </dsp:txBody>
      <dsp:txXfrm>
        <a:off x="961057" y="1564055"/>
        <a:ext cx="1610305" cy="894614"/>
      </dsp:txXfrm>
    </dsp:sp>
    <dsp:sp modelId="{FFAD94B2-79B7-5C47-BB3D-0C2BDD800F85}">
      <dsp:nvSpPr>
        <dsp:cNvPr id="0" name=""/>
        <dsp:cNvSpPr/>
      </dsp:nvSpPr>
      <dsp:spPr>
        <a:xfrm rot="5400000">
          <a:off x="3929089" y="1362767"/>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4228150" y="1498202"/>
        <a:ext cx="892900" cy="1026321"/>
      </dsp:txXfrm>
    </dsp:sp>
    <dsp:sp modelId="{12D61535-C305-044C-BAC7-EC38BC6B69F7}">
      <dsp:nvSpPr>
        <dsp:cNvPr id="0" name=""/>
        <dsp:cNvSpPr/>
      </dsp:nvSpPr>
      <dsp:spPr>
        <a:xfrm rot="5400000">
          <a:off x="3231290" y="2628348"/>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en-US" sz="5100" kern="1200" dirty="0">
            <a:solidFill>
              <a:schemeClr val="bg1"/>
            </a:solidFill>
          </a:endParaRPr>
        </a:p>
      </dsp:txBody>
      <dsp:txXfrm rot="-5400000">
        <a:off x="3530351" y="2763783"/>
        <a:ext cx="892900" cy="1026321"/>
      </dsp:txXfrm>
    </dsp:sp>
    <dsp:sp modelId="{39484A42-FE29-B940-9FE6-49F4BA17A85B}">
      <dsp:nvSpPr>
        <dsp:cNvPr id="0" name=""/>
        <dsp:cNvSpPr/>
      </dsp:nvSpPr>
      <dsp:spPr>
        <a:xfrm>
          <a:off x="4664760" y="2829636"/>
          <a:ext cx="1663982" cy="89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dirty="0"/>
        </a:p>
      </dsp:txBody>
      <dsp:txXfrm>
        <a:off x="4664760" y="2829636"/>
        <a:ext cx="1663982" cy="894614"/>
      </dsp:txXfrm>
    </dsp:sp>
    <dsp:sp modelId="{FE02C9C3-2F5D-2A4E-B953-EFFE3A00018A}">
      <dsp:nvSpPr>
        <dsp:cNvPr id="0" name=""/>
        <dsp:cNvSpPr/>
      </dsp:nvSpPr>
      <dsp:spPr>
        <a:xfrm rot="5400000">
          <a:off x="1830324" y="2628348"/>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129385" y="2763783"/>
        <a:ext cx="892900" cy="1026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7C348-D990-274E-A141-A6DFF575760A}">
      <dsp:nvSpPr>
        <dsp:cNvPr id="0" name=""/>
        <dsp:cNvSpPr/>
      </dsp:nvSpPr>
      <dsp:spPr>
        <a:xfrm rot="5400000">
          <a:off x="3231290" y="97186"/>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endParaRPr lang="en-US" sz="1700" kern="1200" dirty="0">
            <a:solidFill>
              <a:schemeClr val="bg1"/>
            </a:solidFill>
          </a:endParaRPr>
        </a:p>
      </dsp:txBody>
      <dsp:txXfrm rot="-5400000">
        <a:off x="3530351" y="232621"/>
        <a:ext cx="892900" cy="1026321"/>
      </dsp:txXfrm>
    </dsp:sp>
    <dsp:sp modelId="{24B08F0C-596C-C642-893F-F66670A2C364}">
      <dsp:nvSpPr>
        <dsp:cNvPr id="0" name=""/>
        <dsp:cNvSpPr/>
      </dsp:nvSpPr>
      <dsp:spPr>
        <a:xfrm>
          <a:off x="4664760" y="298474"/>
          <a:ext cx="1663982" cy="89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endParaRPr lang="en-US" sz="1700" kern="1200" dirty="0"/>
        </a:p>
      </dsp:txBody>
      <dsp:txXfrm>
        <a:off x="4664760" y="298474"/>
        <a:ext cx="1663982" cy="894614"/>
      </dsp:txXfrm>
    </dsp:sp>
    <dsp:sp modelId="{FD459AE2-5909-D14A-9B98-48CC307D137C}">
      <dsp:nvSpPr>
        <dsp:cNvPr id="0" name=""/>
        <dsp:cNvSpPr/>
      </dsp:nvSpPr>
      <dsp:spPr>
        <a:xfrm rot="5400000">
          <a:off x="1830324" y="97186"/>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129385" y="232621"/>
        <a:ext cx="892900" cy="1026321"/>
      </dsp:txXfrm>
    </dsp:sp>
    <dsp:sp modelId="{C99E6037-7133-F24E-84FA-BD8AFDE128EC}">
      <dsp:nvSpPr>
        <dsp:cNvPr id="0" name=""/>
        <dsp:cNvSpPr/>
      </dsp:nvSpPr>
      <dsp:spPr>
        <a:xfrm rot="5400000">
          <a:off x="2528123" y="1362767"/>
          <a:ext cx="1491023" cy="1297190"/>
        </a:xfrm>
        <a:prstGeom prst="hexagon">
          <a:avLst>
            <a:gd name="adj" fmla="val 25000"/>
            <a:gd name="vf" fmla="val 115470"/>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bg1"/>
              </a:solidFill>
            </a:rPr>
            <a:t>Founders</a:t>
          </a:r>
          <a:endParaRPr lang="en-US" sz="1700" kern="1200" dirty="0">
            <a:solidFill>
              <a:schemeClr val="bg1"/>
            </a:solidFill>
          </a:endParaRPr>
        </a:p>
      </dsp:txBody>
      <dsp:txXfrm rot="-5400000">
        <a:off x="2827184" y="1498202"/>
        <a:ext cx="892900" cy="1026321"/>
      </dsp:txXfrm>
    </dsp:sp>
    <dsp:sp modelId="{498848DD-804F-EB46-91CF-E64F0D931C29}">
      <dsp:nvSpPr>
        <dsp:cNvPr id="0" name=""/>
        <dsp:cNvSpPr/>
      </dsp:nvSpPr>
      <dsp:spPr>
        <a:xfrm>
          <a:off x="961057" y="1564055"/>
          <a:ext cx="1610305" cy="89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r" defTabSz="755650">
            <a:lnSpc>
              <a:spcPct val="90000"/>
            </a:lnSpc>
            <a:spcBef>
              <a:spcPct val="0"/>
            </a:spcBef>
            <a:spcAft>
              <a:spcPct val="35000"/>
            </a:spcAft>
          </a:pPr>
          <a:endParaRPr lang="en-US" sz="1700" kern="1200" dirty="0"/>
        </a:p>
      </dsp:txBody>
      <dsp:txXfrm>
        <a:off x="961057" y="1564055"/>
        <a:ext cx="1610305" cy="894614"/>
      </dsp:txXfrm>
    </dsp:sp>
    <dsp:sp modelId="{FFAD94B2-79B7-5C47-BB3D-0C2BDD800F85}">
      <dsp:nvSpPr>
        <dsp:cNvPr id="0" name=""/>
        <dsp:cNvSpPr/>
      </dsp:nvSpPr>
      <dsp:spPr>
        <a:xfrm rot="5400000">
          <a:off x="3929089" y="1362767"/>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4228150" y="1498202"/>
        <a:ext cx="892900" cy="1026321"/>
      </dsp:txXfrm>
    </dsp:sp>
    <dsp:sp modelId="{12D61535-C305-044C-BAC7-EC38BC6B69F7}">
      <dsp:nvSpPr>
        <dsp:cNvPr id="0" name=""/>
        <dsp:cNvSpPr/>
      </dsp:nvSpPr>
      <dsp:spPr>
        <a:xfrm rot="5400000">
          <a:off x="3231290" y="2628348"/>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endParaRPr lang="en-US" sz="1700" kern="1200" dirty="0">
            <a:solidFill>
              <a:schemeClr val="bg1"/>
            </a:solidFill>
          </a:endParaRPr>
        </a:p>
      </dsp:txBody>
      <dsp:txXfrm rot="-5400000">
        <a:off x="3530351" y="2763783"/>
        <a:ext cx="892900" cy="1026321"/>
      </dsp:txXfrm>
    </dsp:sp>
    <dsp:sp modelId="{39484A42-FE29-B940-9FE6-49F4BA17A85B}">
      <dsp:nvSpPr>
        <dsp:cNvPr id="0" name=""/>
        <dsp:cNvSpPr/>
      </dsp:nvSpPr>
      <dsp:spPr>
        <a:xfrm>
          <a:off x="4664760" y="2829636"/>
          <a:ext cx="1663982" cy="89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endParaRPr lang="en-US" sz="1700" kern="1200" dirty="0"/>
        </a:p>
      </dsp:txBody>
      <dsp:txXfrm>
        <a:off x="4664760" y="2829636"/>
        <a:ext cx="1663982" cy="894614"/>
      </dsp:txXfrm>
    </dsp:sp>
    <dsp:sp modelId="{FE02C9C3-2F5D-2A4E-B953-EFFE3A00018A}">
      <dsp:nvSpPr>
        <dsp:cNvPr id="0" name=""/>
        <dsp:cNvSpPr/>
      </dsp:nvSpPr>
      <dsp:spPr>
        <a:xfrm rot="5400000">
          <a:off x="1830324" y="2628348"/>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129385" y="2763783"/>
        <a:ext cx="892900" cy="1026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7C348-D990-274E-A141-A6DFF575760A}">
      <dsp:nvSpPr>
        <dsp:cNvPr id="0" name=""/>
        <dsp:cNvSpPr/>
      </dsp:nvSpPr>
      <dsp:spPr>
        <a:xfrm rot="5400000">
          <a:off x="3231290" y="97186"/>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en-US" sz="5100" kern="1200" dirty="0">
            <a:solidFill>
              <a:schemeClr val="bg1"/>
            </a:solidFill>
          </a:endParaRPr>
        </a:p>
      </dsp:txBody>
      <dsp:txXfrm rot="-5400000">
        <a:off x="3530351" y="232621"/>
        <a:ext cx="892900" cy="1026321"/>
      </dsp:txXfrm>
    </dsp:sp>
    <dsp:sp modelId="{24B08F0C-596C-C642-893F-F66670A2C364}">
      <dsp:nvSpPr>
        <dsp:cNvPr id="0" name=""/>
        <dsp:cNvSpPr/>
      </dsp:nvSpPr>
      <dsp:spPr>
        <a:xfrm>
          <a:off x="4664760" y="298474"/>
          <a:ext cx="1663982" cy="89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dirty="0"/>
        </a:p>
      </dsp:txBody>
      <dsp:txXfrm>
        <a:off x="4664760" y="298474"/>
        <a:ext cx="1663982" cy="894614"/>
      </dsp:txXfrm>
    </dsp:sp>
    <dsp:sp modelId="{FD459AE2-5909-D14A-9B98-48CC307D137C}">
      <dsp:nvSpPr>
        <dsp:cNvPr id="0" name=""/>
        <dsp:cNvSpPr/>
      </dsp:nvSpPr>
      <dsp:spPr>
        <a:xfrm rot="5400000">
          <a:off x="1830324" y="97186"/>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129385" y="232621"/>
        <a:ext cx="892900" cy="1026321"/>
      </dsp:txXfrm>
    </dsp:sp>
    <dsp:sp modelId="{C99E6037-7133-F24E-84FA-BD8AFDE128EC}">
      <dsp:nvSpPr>
        <dsp:cNvPr id="0" name=""/>
        <dsp:cNvSpPr/>
      </dsp:nvSpPr>
      <dsp:spPr>
        <a:xfrm rot="5400000">
          <a:off x="2528123" y="1362767"/>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en-US" sz="5100" kern="1200" dirty="0">
            <a:solidFill>
              <a:schemeClr val="bg1"/>
            </a:solidFill>
          </a:endParaRPr>
        </a:p>
      </dsp:txBody>
      <dsp:txXfrm rot="-5400000">
        <a:off x="2827184" y="1498202"/>
        <a:ext cx="892900" cy="1026321"/>
      </dsp:txXfrm>
    </dsp:sp>
    <dsp:sp modelId="{498848DD-804F-EB46-91CF-E64F0D931C29}">
      <dsp:nvSpPr>
        <dsp:cNvPr id="0" name=""/>
        <dsp:cNvSpPr/>
      </dsp:nvSpPr>
      <dsp:spPr>
        <a:xfrm>
          <a:off x="961057" y="1564055"/>
          <a:ext cx="1610305" cy="89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r" defTabSz="1600200">
            <a:lnSpc>
              <a:spcPct val="90000"/>
            </a:lnSpc>
            <a:spcBef>
              <a:spcPct val="0"/>
            </a:spcBef>
            <a:spcAft>
              <a:spcPct val="35000"/>
            </a:spcAft>
          </a:pPr>
          <a:endParaRPr lang="en-US" sz="3600" kern="1200" dirty="0"/>
        </a:p>
      </dsp:txBody>
      <dsp:txXfrm>
        <a:off x="961057" y="1564055"/>
        <a:ext cx="1610305" cy="894614"/>
      </dsp:txXfrm>
    </dsp:sp>
    <dsp:sp modelId="{FFAD94B2-79B7-5C47-BB3D-0C2BDD800F85}">
      <dsp:nvSpPr>
        <dsp:cNvPr id="0" name=""/>
        <dsp:cNvSpPr/>
      </dsp:nvSpPr>
      <dsp:spPr>
        <a:xfrm rot="5400000">
          <a:off x="3929089" y="1362767"/>
          <a:ext cx="1491023" cy="1297190"/>
        </a:xfrm>
        <a:prstGeom prst="hexagon">
          <a:avLst>
            <a:gd name="adj" fmla="val 25000"/>
            <a:gd name="vf" fmla="val 115470"/>
          </a:avLst>
        </a:prstGeom>
        <a:solidFill>
          <a:schemeClr val="bg1">
            <a:lumMod val="85000"/>
            <a:lumOff val="1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4228150" y="1498202"/>
        <a:ext cx="892900" cy="1026321"/>
      </dsp:txXfrm>
    </dsp:sp>
    <dsp:sp modelId="{12D61535-C305-044C-BAC7-EC38BC6B69F7}">
      <dsp:nvSpPr>
        <dsp:cNvPr id="0" name=""/>
        <dsp:cNvSpPr/>
      </dsp:nvSpPr>
      <dsp:spPr>
        <a:xfrm rot="5400000">
          <a:off x="3231290" y="2628348"/>
          <a:ext cx="1491023" cy="1297190"/>
        </a:xfrm>
        <a:prstGeom prst="hexagon">
          <a:avLst>
            <a:gd name="adj" fmla="val 25000"/>
            <a:gd name="vf" fmla="val 115470"/>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endParaRPr lang="en-US" sz="1700" kern="1200" dirty="0">
            <a:solidFill>
              <a:schemeClr val="bg1"/>
            </a:solidFill>
          </a:endParaRPr>
        </a:p>
      </dsp:txBody>
      <dsp:txXfrm rot="-5400000">
        <a:off x="3530351" y="2763783"/>
        <a:ext cx="892900" cy="1026321"/>
      </dsp:txXfrm>
    </dsp:sp>
    <dsp:sp modelId="{39484A42-FE29-B940-9FE6-49F4BA17A85B}">
      <dsp:nvSpPr>
        <dsp:cNvPr id="0" name=""/>
        <dsp:cNvSpPr/>
      </dsp:nvSpPr>
      <dsp:spPr>
        <a:xfrm>
          <a:off x="4664760" y="2829636"/>
          <a:ext cx="1663982" cy="89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dirty="0"/>
        </a:p>
      </dsp:txBody>
      <dsp:txXfrm>
        <a:off x="4664760" y="2829636"/>
        <a:ext cx="1663982" cy="894614"/>
      </dsp:txXfrm>
    </dsp:sp>
    <dsp:sp modelId="{FE02C9C3-2F5D-2A4E-B953-EFFE3A00018A}">
      <dsp:nvSpPr>
        <dsp:cNvPr id="0" name=""/>
        <dsp:cNvSpPr/>
      </dsp:nvSpPr>
      <dsp:spPr>
        <a:xfrm rot="5400000">
          <a:off x="1830324" y="2628348"/>
          <a:ext cx="1491023" cy="1297190"/>
        </a:xfrm>
        <a:prstGeom prst="hexagon">
          <a:avLst>
            <a:gd name="adj" fmla="val 25000"/>
            <a:gd name="vf" fmla="val 115470"/>
          </a:avLst>
        </a:prstGeom>
        <a:solidFill>
          <a:srgbClr val="003CA3"/>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129385" y="2763783"/>
        <a:ext cx="892900" cy="10263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39C63-D770-C44A-80E2-7913DD74CAED}">
      <dsp:nvSpPr>
        <dsp:cNvPr id="0" name=""/>
        <dsp:cNvSpPr/>
      </dsp:nvSpPr>
      <dsp:spPr>
        <a:xfrm>
          <a:off x="546734" y="0"/>
          <a:ext cx="6196330" cy="4022725"/>
        </a:xfrm>
        <a:prstGeom prst="rightArrow">
          <a:avLst/>
        </a:prstGeom>
        <a:solidFill>
          <a:schemeClr val="bg1">
            <a:lumMod val="85000"/>
            <a:lumOff val="15000"/>
          </a:schemeClr>
        </a:solidFill>
        <a:ln>
          <a:noFill/>
        </a:ln>
        <a:effectLst/>
      </dsp:spPr>
      <dsp:style>
        <a:lnRef idx="0">
          <a:scrgbClr r="0" g="0" b="0"/>
        </a:lnRef>
        <a:fillRef idx="1">
          <a:scrgbClr r="0" g="0" b="0"/>
        </a:fillRef>
        <a:effectRef idx="0">
          <a:scrgbClr r="0" g="0" b="0"/>
        </a:effectRef>
        <a:fontRef idx="minor"/>
      </dsp:style>
    </dsp:sp>
    <dsp:sp modelId="{3347B830-150A-FA4D-848F-E3A121B9F9DA}">
      <dsp:nvSpPr>
        <dsp:cNvPr id="0" name=""/>
        <dsp:cNvSpPr/>
      </dsp:nvSpPr>
      <dsp:spPr>
        <a:xfrm>
          <a:off x="889" y="1206817"/>
          <a:ext cx="1676244" cy="1609090"/>
        </a:xfrm>
        <a:prstGeom prst="roundRect">
          <a:avLst/>
        </a:prstGeom>
        <a:solidFill>
          <a:schemeClr val="accent5">
            <a:lumMod val="60000"/>
            <a:lumOff val="4000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solidFill>
                <a:schemeClr val="bg1"/>
              </a:solidFill>
            </a:rPr>
            <a:t>MySQL</a:t>
          </a:r>
          <a:endParaRPr lang="en-US" sz="3300" kern="1200" dirty="0">
            <a:solidFill>
              <a:schemeClr val="bg1"/>
            </a:solidFill>
          </a:endParaRPr>
        </a:p>
      </dsp:txBody>
      <dsp:txXfrm>
        <a:off x="79438" y="1285366"/>
        <a:ext cx="1519146" cy="1451992"/>
      </dsp:txXfrm>
    </dsp:sp>
    <dsp:sp modelId="{56C51593-E7F5-F648-94DC-8A1B518D6209}">
      <dsp:nvSpPr>
        <dsp:cNvPr id="0" name=""/>
        <dsp:cNvSpPr/>
      </dsp:nvSpPr>
      <dsp:spPr>
        <a:xfrm>
          <a:off x="1871481" y="1206817"/>
          <a:ext cx="1676244" cy="1609090"/>
        </a:xfrm>
        <a:prstGeom prst="roundRect">
          <a:avLst/>
        </a:prstGeom>
        <a:solidFill>
          <a:schemeClr val="accent5">
            <a:lumMod val="60000"/>
            <a:lumOff val="4000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solidFill>
                <a:schemeClr val="bg1"/>
              </a:solidFill>
            </a:rPr>
            <a:t>CSV</a:t>
          </a:r>
          <a:endParaRPr lang="en-US" sz="3300" kern="1200" dirty="0">
            <a:solidFill>
              <a:schemeClr val="bg1"/>
            </a:solidFill>
          </a:endParaRPr>
        </a:p>
      </dsp:txBody>
      <dsp:txXfrm>
        <a:off x="1950030" y="1285366"/>
        <a:ext cx="1519146" cy="1451992"/>
      </dsp:txXfrm>
    </dsp:sp>
    <dsp:sp modelId="{FD7A6693-AC3C-B64C-A490-16DA27464788}">
      <dsp:nvSpPr>
        <dsp:cNvPr id="0" name=""/>
        <dsp:cNvSpPr/>
      </dsp:nvSpPr>
      <dsp:spPr>
        <a:xfrm>
          <a:off x="3742073" y="1206817"/>
          <a:ext cx="1676244" cy="1609090"/>
        </a:xfrm>
        <a:prstGeom prst="roundRect">
          <a:avLst/>
        </a:prstGeom>
        <a:solidFill>
          <a:schemeClr val="accent5">
            <a:lumMod val="60000"/>
            <a:lumOff val="4000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solidFill>
                <a:schemeClr val="bg1"/>
              </a:solidFill>
            </a:rPr>
            <a:t>Python</a:t>
          </a:r>
          <a:endParaRPr lang="en-US" sz="3300" kern="1200" dirty="0">
            <a:solidFill>
              <a:schemeClr val="bg1"/>
            </a:solidFill>
          </a:endParaRPr>
        </a:p>
      </dsp:txBody>
      <dsp:txXfrm>
        <a:off x="3820622" y="1285366"/>
        <a:ext cx="1519146" cy="1451992"/>
      </dsp:txXfrm>
    </dsp:sp>
    <dsp:sp modelId="{921EA500-BE8C-3F44-ACE1-1140A2FF4838}">
      <dsp:nvSpPr>
        <dsp:cNvPr id="0" name=""/>
        <dsp:cNvSpPr/>
      </dsp:nvSpPr>
      <dsp:spPr>
        <a:xfrm>
          <a:off x="5612665" y="1206817"/>
          <a:ext cx="1676244" cy="1609090"/>
        </a:xfrm>
        <a:prstGeom prst="roundRect">
          <a:avLst/>
        </a:prstGeom>
        <a:solidFill>
          <a:schemeClr val="accent5">
            <a:lumMod val="60000"/>
            <a:lumOff val="4000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solidFill>
                <a:schemeClr val="bg1"/>
              </a:solidFill>
            </a:rPr>
            <a:t>Pandas</a:t>
          </a:r>
          <a:endParaRPr lang="en-US" sz="3300" kern="1200" dirty="0">
            <a:solidFill>
              <a:schemeClr val="bg1"/>
            </a:solidFill>
          </a:endParaRPr>
        </a:p>
      </dsp:txBody>
      <dsp:txXfrm>
        <a:off x="5691214" y="1285366"/>
        <a:ext cx="1519146" cy="14519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55359-FEF6-6F42-A2FA-DABC09745813}">
      <dsp:nvSpPr>
        <dsp:cNvPr id="0" name=""/>
        <dsp:cNvSpPr/>
      </dsp:nvSpPr>
      <dsp:spPr>
        <a:xfrm>
          <a:off x="6725092" y="881303"/>
          <a:ext cx="91440" cy="217005"/>
        </a:xfrm>
        <a:custGeom>
          <a:avLst/>
          <a:gdLst/>
          <a:ahLst/>
          <a:cxnLst/>
          <a:rect l="0" t="0" r="0" b="0"/>
          <a:pathLst>
            <a:path>
              <a:moveTo>
                <a:pt x="45720" y="0"/>
              </a:moveTo>
              <a:lnTo>
                <a:pt x="45720"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3BAC9FCF-3263-1949-9E4C-5EDFF9ACBC63}">
      <dsp:nvSpPr>
        <dsp:cNvPr id="0" name=""/>
        <dsp:cNvSpPr/>
      </dsp:nvSpPr>
      <dsp:spPr>
        <a:xfrm>
          <a:off x="5474727" y="881303"/>
          <a:ext cx="91440" cy="217005"/>
        </a:xfrm>
        <a:custGeom>
          <a:avLst/>
          <a:gdLst/>
          <a:ahLst/>
          <a:cxnLst/>
          <a:rect l="0" t="0" r="0" b="0"/>
          <a:pathLst>
            <a:path>
              <a:moveTo>
                <a:pt x="45720" y="0"/>
              </a:moveTo>
              <a:lnTo>
                <a:pt x="45720"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D436CB43-099E-ED47-A102-4BA6985A8D5B}">
      <dsp:nvSpPr>
        <dsp:cNvPr id="0" name=""/>
        <dsp:cNvSpPr/>
      </dsp:nvSpPr>
      <dsp:spPr>
        <a:xfrm>
          <a:off x="2394535" y="881303"/>
          <a:ext cx="1875547" cy="217005"/>
        </a:xfrm>
        <a:custGeom>
          <a:avLst/>
          <a:gdLst/>
          <a:ahLst/>
          <a:cxnLst/>
          <a:rect l="0" t="0" r="0" b="0"/>
          <a:pathLst>
            <a:path>
              <a:moveTo>
                <a:pt x="0" y="0"/>
              </a:moveTo>
              <a:lnTo>
                <a:pt x="0" y="108502"/>
              </a:lnTo>
              <a:lnTo>
                <a:pt x="1875547" y="108502"/>
              </a:lnTo>
              <a:lnTo>
                <a:pt x="1875547" y="217005"/>
              </a:lnTo>
            </a:path>
          </a:pathLst>
        </a:custGeom>
        <a:noFill/>
        <a:ln w="15875" cap="flat" cmpd="sng" algn="ctr">
          <a:solidFill>
            <a:srgbClr val="FFC000"/>
          </a:solidFill>
          <a:prstDash val="solid"/>
        </a:ln>
        <a:effectLst/>
      </dsp:spPr>
      <dsp:style>
        <a:lnRef idx="2">
          <a:scrgbClr r="0" g="0" b="0"/>
        </a:lnRef>
        <a:fillRef idx="0">
          <a:scrgbClr r="0" g="0" b="0"/>
        </a:fillRef>
        <a:effectRef idx="0">
          <a:scrgbClr r="0" g="0" b="0"/>
        </a:effectRef>
        <a:fontRef idx="minor"/>
      </dsp:style>
    </dsp:sp>
    <dsp:sp modelId="{EC2B23AA-AACA-E640-8175-ED897D283211}">
      <dsp:nvSpPr>
        <dsp:cNvPr id="0" name=""/>
        <dsp:cNvSpPr/>
      </dsp:nvSpPr>
      <dsp:spPr>
        <a:xfrm>
          <a:off x="2394535" y="881303"/>
          <a:ext cx="625182" cy="217005"/>
        </a:xfrm>
        <a:custGeom>
          <a:avLst/>
          <a:gdLst/>
          <a:ahLst/>
          <a:cxnLst/>
          <a:rect l="0" t="0" r="0" b="0"/>
          <a:pathLst>
            <a:path>
              <a:moveTo>
                <a:pt x="0" y="0"/>
              </a:moveTo>
              <a:lnTo>
                <a:pt x="0" y="108502"/>
              </a:lnTo>
              <a:lnTo>
                <a:pt x="625182" y="108502"/>
              </a:lnTo>
              <a:lnTo>
                <a:pt x="625182"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64C681A0-480F-EE4E-BC93-E527A29F404E}">
      <dsp:nvSpPr>
        <dsp:cNvPr id="0" name=""/>
        <dsp:cNvSpPr/>
      </dsp:nvSpPr>
      <dsp:spPr>
        <a:xfrm>
          <a:off x="1769352" y="881303"/>
          <a:ext cx="625182" cy="217005"/>
        </a:xfrm>
        <a:custGeom>
          <a:avLst/>
          <a:gdLst/>
          <a:ahLst/>
          <a:cxnLst/>
          <a:rect l="0" t="0" r="0" b="0"/>
          <a:pathLst>
            <a:path>
              <a:moveTo>
                <a:pt x="625182" y="0"/>
              </a:moveTo>
              <a:lnTo>
                <a:pt x="625182" y="108502"/>
              </a:lnTo>
              <a:lnTo>
                <a:pt x="0" y="108502"/>
              </a:lnTo>
              <a:lnTo>
                <a:pt x="0"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79B3C55A-9DC2-8341-A371-ECBC0B92ED72}">
      <dsp:nvSpPr>
        <dsp:cNvPr id="0" name=""/>
        <dsp:cNvSpPr/>
      </dsp:nvSpPr>
      <dsp:spPr>
        <a:xfrm>
          <a:off x="518987" y="881303"/>
          <a:ext cx="1875547" cy="217005"/>
        </a:xfrm>
        <a:custGeom>
          <a:avLst/>
          <a:gdLst/>
          <a:ahLst/>
          <a:cxnLst/>
          <a:rect l="0" t="0" r="0" b="0"/>
          <a:pathLst>
            <a:path>
              <a:moveTo>
                <a:pt x="1875547" y="0"/>
              </a:moveTo>
              <a:lnTo>
                <a:pt x="1875547" y="108502"/>
              </a:lnTo>
              <a:lnTo>
                <a:pt x="0" y="108502"/>
              </a:lnTo>
              <a:lnTo>
                <a:pt x="0"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8C1B84FE-0D4A-7341-A619-214C18B0D481}">
      <dsp:nvSpPr>
        <dsp:cNvPr id="0" name=""/>
        <dsp:cNvSpPr/>
      </dsp:nvSpPr>
      <dsp:spPr>
        <a:xfrm>
          <a:off x="1877855" y="364624"/>
          <a:ext cx="1033359" cy="516679"/>
        </a:xfrm>
        <a:prstGeom prst="rect">
          <a:avLst/>
        </a:prstGeom>
        <a:solidFill>
          <a:schemeClr val="accent5">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Objects</a:t>
          </a:r>
          <a:endParaRPr lang="en-US" sz="1400" kern="1200" dirty="0">
            <a:solidFill>
              <a:schemeClr val="bg1"/>
            </a:solidFill>
          </a:endParaRPr>
        </a:p>
      </dsp:txBody>
      <dsp:txXfrm>
        <a:off x="1877855" y="364624"/>
        <a:ext cx="1033359" cy="516679"/>
      </dsp:txXfrm>
    </dsp:sp>
    <dsp:sp modelId="{CBA91A80-87EC-5646-94FC-3535429E4AC5}">
      <dsp:nvSpPr>
        <dsp:cNvPr id="0" name=""/>
        <dsp:cNvSpPr/>
      </dsp:nvSpPr>
      <dsp:spPr>
        <a:xfrm>
          <a:off x="2308"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Founding Date</a:t>
          </a:r>
          <a:endParaRPr lang="en-US" sz="1400" kern="1200" dirty="0">
            <a:solidFill>
              <a:schemeClr val="bg1"/>
            </a:solidFill>
          </a:endParaRPr>
        </a:p>
      </dsp:txBody>
      <dsp:txXfrm>
        <a:off x="2308" y="1098309"/>
        <a:ext cx="1033359" cy="516679"/>
      </dsp:txXfrm>
    </dsp:sp>
    <dsp:sp modelId="{EAAE2F08-BF2B-E94F-AF57-B593F91D479E}">
      <dsp:nvSpPr>
        <dsp:cNvPr id="0" name=""/>
        <dsp:cNvSpPr/>
      </dsp:nvSpPr>
      <dsp:spPr>
        <a:xfrm>
          <a:off x="1252672"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Sector</a:t>
          </a:r>
        </a:p>
      </dsp:txBody>
      <dsp:txXfrm>
        <a:off x="1252672" y="1098309"/>
        <a:ext cx="1033359" cy="516679"/>
      </dsp:txXfrm>
    </dsp:sp>
    <dsp:sp modelId="{A89B9379-5C2C-7846-A5EA-9B4D389C3C72}">
      <dsp:nvSpPr>
        <dsp:cNvPr id="0" name=""/>
        <dsp:cNvSpPr/>
      </dsp:nvSpPr>
      <dsp:spPr>
        <a:xfrm>
          <a:off x="2503037"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Country</a:t>
          </a:r>
          <a:endParaRPr lang="en-US" sz="1400" kern="1200" dirty="0">
            <a:solidFill>
              <a:schemeClr val="bg1"/>
            </a:solidFill>
          </a:endParaRPr>
        </a:p>
      </dsp:txBody>
      <dsp:txXfrm>
        <a:off x="2503037" y="1098309"/>
        <a:ext cx="1033359" cy="516679"/>
      </dsp:txXfrm>
    </dsp:sp>
    <dsp:sp modelId="{4F0E0EC7-F472-554B-8A06-EE2A637827A5}">
      <dsp:nvSpPr>
        <dsp:cNvPr id="0" name=""/>
        <dsp:cNvSpPr/>
      </dsp:nvSpPr>
      <dsp:spPr>
        <a:xfrm>
          <a:off x="3753402"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City</a:t>
          </a:r>
          <a:endParaRPr lang="en-US" sz="1400" kern="1200" dirty="0">
            <a:solidFill>
              <a:schemeClr val="bg1"/>
            </a:solidFill>
          </a:endParaRPr>
        </a:p>
      </dsp:txBody>
      <dsp:txXfrm>
        <a:off x="3753402" y="1098309"/>
        <a:ext cx="1033359" cy="516679"/>
      </dsp:txXfrm>
    </dsp:sp>
    <dsp:sp modelId="{C3A55AFD-31A3-E84B-B82B-F0F23105FFAA}">
      <dsp:nvSpPr>
        <dsp:cNvPr id="0" name=""/>
        <dsp:cNvSpPr/>
      </dsp:nvSpPr>
      <dsp:spPr>
        <a:xfrm>
          <a:off x="5003767" y="364624"/>
          <a:ext cx="1033359" cy="516679"/>
        </a:xfrm>
        <a:prstGeom prst="rect">
          <a:avLst/>
        </a:prstGeom>
        <a:solidFill>
          <a:schemeClr val="accent5">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Milestones</a:t>
          </a:r>
          <a:endParaRPr lang="en-US" sz="1400" kern="1200" dirty="0">
            <a:solidFill>
              <a:schemeClr val="bg1"/>
            </a:solidFill>
          </a:endParaRPr>
        </a:p>
      </dsp:txBody>
      <dsp:txXfrm>
        <a:off x="5003767" y="364624"/>
        <a:ext cx="1033359" cy="516679"/>
      </dsp:txXfrm>
    </dsp:sp>
    <dsp:sp modelId="{4062ED06-B417-A846-98AB-EEB0392AA260}">
      <dsp:nvSpPr>
        <dsp:cNvPr id="0" name=""/>
        <dsp:cNvSpPr/>
      </dsp:nvSpPr>
      <dsp:spPr>
        <a:xfrm>
          <a:off x="5003767"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 Milestones</a:t>
          </a:r>
          <a:endParaRPr lang="en-US" sz="1400" kern="1200" dirty="0">
            <a:solidFill>
              <a:schemeClr val="bg1"/>
            </a:solidFill>
          </a:endParaRPr>
        </a:p>
      </dsp:txBody>
      <dsp:txXfrm>
        <a:off x="5003767" y="1098309"/>
        <a:ext cx="1033359" cy="516679"/>
      </dsp:txXfrm>
    </dsp:sp>
    <dsp:sp modelId="{86385F05-1E29-EB4A-AB5B-A130CCD5DB03}">
      <dsp:nvSpPr>
        <dsp:cNvPr id="0" name=""/>
        <dsp:cNvSpPr/>
      </dsp:nvSpPr>
      <dsp:spPr>
        <a:xfrm>
          <a:off x="6254132" y="364624"/>
          <a:ext cx="1033359" cy="516679"/>
        </a:xfrm>
        <a:prstGeom prst="rect">
          <a:avLst/>
        </a:prstGeom>
        <a:solidFill>
          <a:schemeClr val="accent5">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Investments</a:t>
          </a:r>
          <a:endParaRPr lang="en-US" sz="1400" kern="1200" dirty="0">
            <a:solidFill>
              <a:schemeClr val="bg1"/>
            </a:solidFill>
          </a:endParaRPr>
        </a:p>
      </dsp:txBody>
      <dsp:txXfrm>
        <a:off x="6254132" y="364624"/>
        <a:ext cx="1033359" cy="516679"/>
      </dsp:txXfrm>
    </dsp:sp>
    <dsp:sp modelId="{AEC4580B-DB64-8545-9328-34667453760F}">
      <dsp:nvSpPr>
        <dsp:cNvPr id="0" name=""/>
        <dsp:cNvSpPr/>
      </dsp:nvSpPr>
      <dsp:spPr>
        <a:xfrm>
          <a:off x="6254132"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Top VC Backed</a:t>
          </a:r>
          <a:endParaRPr lang="en-US" sz="1400" kern="1200" dirty="0">
            <a:solidFill>
              <a:schemeClr val="bg1"/>
            </a:solidFill>
          </a:endParaRPr>
        </a:p>
      </dsp:txBody>
      <dsp:txXfrm>
        <a:off x="6254132" y="1098309"/>
        <a:ext cx="1033359" cy="5166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5B91F-6EFE-DC4A-9275-E292B9748680}">
      <dsp:nvSpPr>
        <dsp:cNvPr id="0" name=""/>
        <dsp:cNvSpPr/>
      </dsp:nvSpPr>
      <dsp:spPr>
        <a:xfrm>
          <a:off x="5520447" y="881303"/>
          <a:ext cx="1250364" cy="217005"/>
        </a:xfrm>
        <a:custGeom>
          <a:avLst/>
          <a:gdLst/>
          <a:ahLst/>
          <a:cxnLst/>
          <a:rect l="0" t="0" r="0" b="0"/>
          <a:pathLst>
            <a:path>
              <a:moveTo>
                <a:pt x="0" y="0"/>
              </a:moveTo>
              <a:lnTo>
                <a:pt x="0" y="108502"/>
              </a:lnTo>
              <a:lnTo>
                <a:pt x="1250364" y="108502"/>
              </a:lnTo>
              <a:lnTo>
                <a:pt x="1250364"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31DD0E3B-FD8D-364A-8A0D-A7AF867F836C}">
      <dsp:nvSpPr>
        <dsp:cNvPr id="0" name=""/>
        <dsp:cNvSpPr/>
      </dsp:nvSpPr>
      <dsp:spPr>
        <a:xfrm>
          <a:off x="5474727" y="881303"/>
          <a:ext cx="91440" cy="217005"/>
        </a:xfrm>
        <a:custGeom>
          <a:avLst/>
          <a:gdLst/>
          <a:ahLst/>
          <a:cxnLst/>
          <a:rect l="0" t="0" r="0" b="0"/>
          <a:pathLst>
            <a:path>
              <a:moveTo>
                <a:pt x="45720" y="0"/>
              </a:moveTo>
              <a:lnTo>
                <a:pt x="45720"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8F729ADE-65C8-194C-948B-23ED418918A7}">
      <dsp:nvSpPr>
        <dsp:cNvPr id="0" name=""/>
        <dsp:cNvSpPr/>
      </dsp:nvSpPr>
      <dsp:spPr>
        <a:xfrm>
          <a:off x="4270082" y="881303"/>
          <a:ext cx="1250364" cy="217005"/>
        </a:xfrm>
        <a:custGeom>
          <a:avLst/>
          <a:gdLst/>
          <a:ahLst/>
          <a:cxnLst/>
          <a:rect l="0" t="0" r="0" b="0"/>
          <a:pathLst>
            <a:path>
              <a:moveTo>
                <a:pt x="1250364" y="0"/>
              </a:moveTo>
              <a:lnTo>
                <a:pt x="1250364" y="108502"/>
              </a:lnTo>
              <a:lnTo>
                <a:pt x="0" y="108502"/>
              </a:lnTo>
              <a:lnTo>
                <a:pt x="0"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61D328B2-A924-6E40-BA26-0E32098D929F}">
      <dsp:nvSpPr>
        <dsp:cNvPr id="0" name=""/>
        <dsp:cNvSpPr/>
      </dsp:nvSpPr>
      <dsp:spPr>
        <a:xfrm>
          <a:off x="1769352" y="881303"/>
          <a:ext cx="1250364" cy="217005"/>
        </a:xfrm>
        <a:custGeom>
          <a:avLst/>
          <a:gdLst/>
          <a:ahLst/>
          <a:cxnLst/>
          <a:rect l="0" t="0" r="0" b="0"/>
          <a:pathLst>
            <a:path>
              <a:moveTo>
                <a:pt x="0" y="0"/>
              </a:moveTo>
              <a:lnTo>
                <a:pt x="0" y="108502"/>
              </a:lnTo>
              <a:lnTo>
                <a:pt x="1250364" y="108502"/>
              </a:lnTo>
              <a:lnTo>
                <a:pt x="1250364"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99A9F67D-8A2F-D944-9B28-C7366D6B674A}">
      <dsp:nvSpPr>
        <dsp:cNvPr id="0" name=""/>
        <dsp:cNvSpPr/>
      </dsp:nvSpPr>
      <dsp:spPr>
        <a:xfrm>
          <a:off x="1723632" y="881303"/>
          <a:ext cx="91440" cy="217005"/>
        </a:xfrm>
        <a:custGeom>
          <a:avLst/>
          <a:gdLst/>
          <a:ahLst/>
          <a:cxnLst/>
          <a:rect l="0" t="0" r="0" b="0"/>
          <a:pathLst>
            <a:path>
              <a:moveTo>
                <a:pt x="45720" y="0"/>
              </a:moveTo>
              <a:lnTo>
                <a:pt x="45720"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6494446C-4CD3-6646-89E8-1053CC4D5783}">
      <dsp:nvSpPr>
        <dsp:cNvPr id="0" name=""/>
        <dsp:cNvSpPr/>
      </dsp:nvSpPr>
      <dsp:spPr>
        <a:xfrm>
          <a:off x="518987" y="881303"/>
          <a:ext cx="1250364" cy="217005"/>
        </a:xfrm>
        <a:custGeom>
          <a:avLst/>
          <a:gdLst/>
          <a:ahLst/>
          <a:cxnLst/>
          <a:rect l="0" t="0" r="0" b="0"/>
          <a:pathLst>
            <a:path>
              <a:moveTo>
                <a:pt x="1250364" y="0"/>
              </a:moveTo>
              <a:lnTo>
                <a:pt x="1250364" y="108502"/>
              </a:lnTo>
              <a:lnTo>
                <a:pt x="0" y="108502"/>
              </a:lnTo>
              <a:lnTo>
                <a:pt x="0" y="217005"/>
              </a:lnTo>
            </a:path>
          </a:pathLst>
        </a:custGeom>
        <a:noFill/>
        <a:ln w="15875" cap="flat" cmpd="sng" algn="ctr">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749D4C01-A578-DF48-B459-2090C01CD56C}">
      <dsp:nvSpPr>
        <dsp:cNvPr id="0" name=""/>
        <dsp:cNvSpPr/>
      </dsp:nvSpPr>
      <dsp:spPr>
        <a:xfrm>
          <a:off x="1252672" y="364624"/>
          <a:ext cx="1033359" cy="516679"/>
        </a:xfrm>
        <a:prstGeom prst="rect">
          <a:avLst/>
        </a:prstGeom>
        <a:solidFill>
          <a:schemeClr val="accent5">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Relationships</a:t>
          </a:r>
          <a:endParaRPr lang="en-US" sz="1400" kern="1200" dirty="0">
            <a:solidFill>
              <a:schemeClr val="bg1"/>
            </a:solidFill>
          </a:endParaRPr>
        </a:p>
      </dsp:txBody>
      <dsp:txXfrm>
        <a:off x="1252672" y="364624"/>
        <a:ext cx="1033359" cy="516679"/>
      </dsp:txXfrm>
    </dsp:sp>
    <dsp:sp modelId="{66740178-9220-4C4E-B531-E17B9E8144F8}">
      <dsp:nvSpPr>
        <dsp:cNvPr id="0" name=""/>
        <dsp:cNvSpPr/>
      </dsp:nvSpPr>
      <dsp:spPr>
        <a:xfrm>
          <a:off x="2308"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 Board</a:t>
          </a:r>
          <a:endParaRPr lang="en-US" sz="1400" kern="1200" dirty="0">
            <a:solidFill>
              <a:schemeClr val="bg1"/>
            </a:solidFill>
          </a:endParaRPr>
        </a:p>
      </dsp:txBody>
      <dsp:txXfrm>
        <a:off x="2308" y="1098309"/>
        <a:ext cx="1033359" cy="516679"/>
      </dsp:txXfrm>
    </dsp:sp>
    <dsp:sp modelId="{C6BDEFF3-2911-3E4B-AB6C-8C9747503BF9}">
      <dsp:nvSpPr>
        <dsp:cNvPr id="0" name=""/>
        <dsp:cNvSpPr/>
      </dsp:nvSpPr>
      <dsp:spPr>
        <a:xfrm>
          <a:off x="1252672"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 Founders</a:t>
          </a:r>
          <a:endParaRPr lang="en-US" sz="1400" kern="1200" dirty="0">
            <a:solidFill>
              <a:schemeClr val="bg1"/>
            </a:solidFill>
          </a:endParaRPr>
        </a:p>
      </dsp:txBody>
      <dsp:txXfrm>
        <a:off x="1252672" y="1098309"/>
        <a:ext cx="1033359" cy="516679"/>
      </dsp:txXfrm>
    </dsp:sp>
    <dsp:sp modelId="{A7DAD99A-81CB-F043-A5CB-5049B574BCFE}">
      <dsp:nvSpPr>
        <dsp:cNvPr id="0" name=""/>
        <dsp:cNvSpPr/>
      </dsp:nvSpPr>
      <dsp:spPr>
        <a:xfrm>
          <a:off x="2503037"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 Employees</a:t>
          </a:r>
          <a:endParaRPr lang="en-US" sz="1400" kern="1200" dirty="0">
            <a:solidFill>
              <a:schemeClr val="bg1"/>
            </a:solidFill>
          </a:endParaRPr>
        </a:p>
      </dsp:txBody>
      <dsp:txXfrm>
        <a:off x="2503037" y="1098309"/>
        <a:ext cx="1033359" cy="516679"/>
      </dsp:txXfrm>
    </dsp:sp>
    <dsp:sp modelId="{6AC90787-B1CA-964F-9014-0457273DB891}">
      <dsp:nvSpPr>
        <dsp:cNvPr id="0" name=""/>
        <dsp:cNvSpPr/>
      </dsp:nvSpPr>
      <dsp:spPr>
        <a:xfrm>
          <a:off x="5003767" y="364624"/>
          <a:ext cx="1033359" cy="516679"/>
        </a:xfrm>
        <a:prstGeom prst="rect">
          <a:avLst/>
        </a:prstGeom>
        <a:solidFill>
          <a:schemeClr val="accent5">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Funding Rounds</a:t>
          </a:r>
        </a:p>
      </dsp:txBody>
      <dsp:txXfrm>
        <a:off x="5003767" y="364624"/>
        <a:ext cx="1033359" cy="516679"/>
      </dsp:txXfrm>
    </dsp:sp>
    <dsp:sp modelId="{F4D8F77B-B3AE-DD46-A599-FCF41318C638}">
      <dsp:nvSpPr>
        <dsp:cNvPr id="0" name=""/>
        <dsp:cNvSpPr/>
      </dsp:nvSpPr>
      <dsp:spPr>
        <a:xfrm>
          <a:off x="3753402"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 Funding Events</a:t>
          </a:r>
        </a:p>
      </dsp:txBody>
      <dsp:txXfrm>
        <a:off x="3753402" y="1098309"/>
        <a:ext cx="1033359" cy="516679"/>
      </dsp:txXfrm>
    </dsp:sp>
    <dsp:sp modelId="{7E3C9D9A-8FB8-5F44-BC9E-7642FC6A830B}">
      <dsp:nvSpPr>
        <dsp:cNvPr id="0" name=""/>
        <dsp:cNvSpPr/>
      </dsp:nvSpPr>
      <dsp:spPr>
        <a:xfrm>
          <a:off x="5003767"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 Total Raised to Date</a:t>
          </a:r>
        </a:p>
      </dsp:txBody>
      <dsp:txXfrm>
        <a:off x="5003767" y="1098309"/>
        <a:ext cx="1033359" cy="516679"/>
      </dsp:txXfrm>
    </dsp:sp>
    <dsp:sp modelId="{786E691C-CF6E-D942-A9AB-232B70731094}">
      <dsp:nvSpPr>
        <dsp:cNvPr id="0" name=""/>
        <dsp:cNvSpPr/>
      </dsp:nvSpPr>
      <dsp:spPr>
        <a:xfrm>
          <a:off x="6254132" y="1098309"/>
          <a:ext cx="1033359" cy="516679"/>
        </a:xfrm>
        <a:prstGeom prst="rect">
          <a:avLst/>
        </a:prstGeom>
        <a:solidFill>
          <a:schemeClr val="accent2">
            <a:lumMod val="60000"/>
            <a:lumOff val="40000"/>
          </a:schemeClr>
        </a:solid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 Last Raised</a:t>
          </a:r>
        </a:p>
      </dsp:txBody>
      <dsp:txXfrm>
        <a:off x="6254132" y="1098309"/>
        <a:ext cx="1033359" cy="5166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A8ECD-B74B-FD49-8E03-F4C5C2D73689}" type="datetimeFigureOut">
              <a:rPr lang="en-US" smtClean="0"/>
              <a:t>2/21/17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F97D3-DC10-B046-B1E1-99B4B201B472}" type="slidenum">
              <a:rPr lang="en-US" smtClean="0"/>
              <a:t>‹#›</a:t>
            </a:fld>
            <a:endParaRPr lang="en-US"/>
          </a:p>
        </p:txBody>
      </p:sp>
    </p:spTree>
    <p:extLst>
      <p:ext uri="{BB962C8B-B14F-4D97-AF65-F5344CB8AC3E}">
        <p14:creationId xmlns:p14="http://schemas.microsoft.com/office/powerpoint/2010/main" val="43431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online.wsj.com/news/articles/SB10000872396390443720204578004980476429190" TargetMode="External"/><Relationship Id="rId4" Type="http://schemas.openxmlformats.org/officeDocument/2006/relationships/hyperlink" Target="http://mashable.com/2013/02/04/why-startups-fail/" TargetMode="External"/><Relationship Id="rId5" Type="http://schemas.openxmlformats.org/officeDocument/2006/relationships/hyperlink" Target="http://www.businessinsider.com/startup-odds-of-success-2013-5" TargetMode="External"/><Relationship Id="rId6" Type="http://schemas.openxmlformats.org/officeDocument/2006/relationships/hyperlink" Target="http://www.forbes.com/sites/ericwagner/2013/09/12/five-reasons-8-out-of-10-businesses-fail/" TargetMode="External"/><Relationship Id="rId7" Type="http://schemas.openxmlformats.org/officeDocument/2006/relationships/hyperlink" Target="http://blog.startupcompass.co/pages/startup-genome-report-1"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1</a:t>
            </a:fld>
            <a:endParaRPr lang="en-US"/>
          </a:p>
        </p:txBody>
      </p:sp>
    </p:spTree>
    <p:extLst>
      <p:ext uri="{BB962C8B-B14F-4D97-AF65-F5344CB8AC3E}">
        <p14:creationId xmlns:p14="http://schemas.microsoft.com/office/powerpoint/2010/main" val="1133638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CrunchBase</a:t>
            </a:r>
            <a:r>
              <a:rPr lang="en-US" baseline="0" dirty="0" smtClean="0"/>
              <a:t> provides a snapshot of their database from the end of 2012.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Overall easy as fairly structured and clean data is provided</a:t>
            </a:r>
            <a:endParaRPr lang="en-US" dirty="0" smtClean="0"/>
          </a:p>
          <a:p>
            <a:endParaRPr lang="en-US" dirty="0" smtClean="0"/>
          </a:p>
          <a:p>
            <a:r>
              <a:rPr lang="en-US" dirty="0" smtClean="0"/>
              <a:t>Load </a:t>
            </a:r>
            <a:r>
              <a:rPr lang="en-US" dirty="0" err="1" smtClean="0"/>
              <a:t>sql</a:t>
            </a:r>
            <a:r>
              <a:rPr lang="en-US" dirty="0" smtClean="0"/>
              <a:t> files into a </a:t>
            </a:r>
            <a:r>
              <a:rPr lang="en-US" dirty="0" err="1" smtClean="0"/>
              <a:t>noSQL</a:t>
            </a:r>
            <a:r>
              <a:rPr lang="en-US" dirty="0" smtClean="0"/>
              <a:t> database </a:t>
            </a:r>
            <a:br>
              <a:rPr lang="en-US" dirty="0" smtClean="0"/>
            </a:br>
            <a:r>
              <a:rPr lang="en-US" dirty="0" smtClean="0"/>
              <a:t>(difficult as there were errors in scripts)</a:t>
            </a:r>
          </a:p>
          <a:p>
            <a:r>
              <a:rPr lang="en-US" dirty="0" smtClean="0"/>
              <a:t>Export data as csv files</a:t>
            </a:r>
          </a:p>
          <a:p>
            <a:r>
              <a:rPr lang="en-US" dirty="0" smtClean="0"/>
              <a:t>Read in to python</a:t>
            </a:r>
          </a:p>
          <a:p>
            <a:r>
              <a:rPr lang="en-US" dirty="0" smtClean="0"/>
              <a:t>Extract information that has timestamp data associated with it</a:t>
            </a:r>
          </a:p>
          <a:p>
            <a:r>
              <a:rPr lang="en-US" dirty="0" smtClean="0"/>
              <a:t>Join all data together (different data comes from different csv files)</a:t>
            </a:r>
          </a:p>
          <a:p>
            <a:r>
              <a:rPr lang="en-US" dirty="0" smtClean="0"/>
              <a:t>Keep only first 3 years of data for each startup</a:t>
            </a:r>
          </a:p>
        </p:txBody>
      </p:sp>
      <p:sp>
        <p:nvSpPr>
          <p:cNvPr id="4" name="Slide Number Placeholder 3"/>
          <p:cNvSpPr>
            <a:spLocks noGrp="1"/>
          </p:cNvSpPr>
          <p:nvPr>
            <p:ph type="sldNum" sz="quarter" idx="10"/>
          </p:nvPr>
        </p:nvSpPr>
        <p:spPr/>
        <p:txBody>
          <a:bodyPr/>
          <a:lstStyle/>
          <a:p>
            <a:fld id="{EB2F97D3-DC10-B046-B1E1-99B4B201B472}" type="slidenum">
              <a:rPr lang="en-US" smtClean="0"/>
              <a:t>11</a:t>
            </a:fld>
            <a:endParaRPr lang="en-US"/>
          </a:p>
        </p:txBody>
      </p:sp>
    </p:spTree>
    <p:extLst>
      <p:ext uri="{BB962C8B-B14F-4D97-AF65-F5344CB8AC3E}">
        <p14:creationId xmlns:p14="http://schemas.microsoft.com/office/powerpoint/2010/main" val="1412163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Using data from companies founded between 2000 and 2009 (inclusive).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B2F97D3-DC10-B046-B1E1-99B4B201B472}" type="slidenum">
              <a:rPr lang="en-US" smtClean="0"/>
              <a:t>12</a:t>
            </a:fld>
            <a:endParaRPr lang="en-US"/>
          </a:p>
        </p:txBody>
      </p:sp>
    </p:spTree>
    <p:extLst>
      <p:ext uri="{BB962C8B-B14F-4D97-AF65-F5344CB8AC3E}">
        <p14:creationId xmlns:p14="http://schemas.microsoft.com/office/powerpoint/2010/main" val="1898292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is t</a:t>
            </a:r>
            <a:r>
              <a:rPr lang="en-US" baseline="0" dirty="0" smtClean="0"/>
              <a:t>o be expected </a:t>
            </a:r>
            <a:r>
              <a:rPr lang="en-US" dirty="0" smtClean="0"/>
              <a:t>with any public dataset,</a:t>
            </a:r>
            <a:r>
              <a:rPr lang="en-US" baseline="0" dirty="0" smtClean="0"/>
              <a:t> </a:t>
            </a:r>
            <a:r>
              <a:rPr lang="en-US" dirty="0" smtClean="0"/>
              <a:t>there is lots of missing data. </a:t>
            </a:r>
          </a:p>
          <a:p>
            <a:r>
              <a:rPr lang="en-US" baseline="0" dirty="0" smtClean="0"/>
              <a:t>It is likely though that some of this data was only missing at the time. Remember, we’re looking only at the data available on each startup when it was 3 years old or less. </a:t>
            </a:r>
          </a:p>
          <a:p>
            <a:endParaRPr lang="en-US" dirty="0" smtClean="0"/>
          </a:p>
          <a:p>
            <a:r>
              <a:rPr lang="en-US" baseline="0" dirty="0" smtClean="0"/>
              <a:t>Missing data is only a “problem” here because the machine learning techniques I apply for this project are not capable of handling missing data intrinsically. </a:t>
            </a:r>
          </a:p>
          <a:p>
            <a:r>
              <a:rPr lang="en-US" baseline="0" dirty="0" smtClean="0"/>
              <a:t>So, how should I deal with missing data?</a:t>
            </a:r>
          </a:p>
          <a:p>
            <a:endParaRPr lang="en-US" baseline="0" dirty="0" smtClean="0"/>
          </a:p>
          <a:p>
            <a:r>
              <a:rPr lang="en-US" baseline="0" dirty="0" smtClean="0"/>
              <a:t>Simply removing samples with missing data isn’t a viable option since this dramatically reduces the number of samples and the performance of the machine learning techniques I use partly depends on the amount of training data I feed them. </a:t>
            </a:r>
          </a:p>
          <a:p>
            <a:endParaRPr lang="en-US" baseline="0" dirty="0" smtClean="0"/>
          </a:p>
          <a:p>
            <a:r>
              <a:rPr lang="en-US" baseline="0" dirty="0" smtClean="0"/>
              <a:t>Instead, I make some simplifying assumptions where data is missing.</a:t>
            </a:r>
          </a:p>
          <a:p>
            <a:r>
              <a:rPr lang="en-US" baseline="0" dirty="0" smtClean="0"/>
              <a:t>I believe this assumption is fair since CrunchBase is a fairly popular source for data on startups, similar to how LinkedIn is the first source of information people will turn to for information on professional contacts. For this reason, I assume that there is sufficient incentive to motivate founders to fill in data where available and keep that data up to date. So for example, if a company did not report any funding, we will assume that this company raised $0.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0 where missing</a:t>
            </a:r>
            <a:r>
              <a:rPr lang="en-US" baseline="0" dirty="0" smtClean="0"/>
              <a:t> with the exception of Founders where we assumed 1 if missing. </a:t>
            </a:r>
            <a:endParaRPr lang="en-US" dirty="0" smtClean="0"/>
          </a:p>
          <a:p>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13</a:t>
            </a:fld>
            <a:endParaRPr lang="en-US"/>
          </a:p>
        </p:txBody>
      </p:sp>
    </p:spTree>
    <p:extLst>
      <p:ext uri="{BB962C8B-B14F-4D97-AF65-F5344CB8AC3E}">
        <p14:creationId xmlns:p14="http://schemas.microsoft.com/office/powerpoint/2010/main" val="633927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startups</a:t>
            </a:r>
            <a:r>
              <a:rPr lang="en-US" baseline="0" dirty="0" smtClean="0"/>
              <a:t> that are founded are either internet or software startups.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16</a:t>
            </a:fld>
            <a:endParaRPr lang="en-US"/>
          </a:p>
        </p:txBody>
      </p:sp>
    </p:spTree>
    <p:extLst>
      <p:ext uri="{BB962C8B-B14F-4D97-AF65-F5344CB8AC3E}">
        <p14:creationId xmlns:p14="http://schemas.microsoft.com/office/powerpoint/2010/main" val="683954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Underrepresentation of closed number of firms. </a:t>
            </a:r>
          </a:p>
          <a:p>
            <a:r>
              <a:rPr lang="en-US" baseline="0" dirty="0" smtClean="0"/>
              <a:t>Bias in data collection. Like asking a dead person to let us know they’re dead. </a:t>
            </a:r>
          </a:p>
          <a:p>
            <a:endParaRPr lang="en-US" baseline="0" dirty="0" smtClean="0"/>
          </a:p>
          <a:p>
            <a:r>
              <a:rPr lang="en-US" dirty="0" smtClean="0"/>
              <a:t>The IPOs and acquisitions</a:t>
            </a:r>
            <a:r>
              <a:rPr lang="en-US" baseline="0" dirty="0" smtClean="0"/>
              <a:t> numbers are i</a:t>
            </a:r>
            <a:r>
              <a:rPr lang="en-US" dirty="0" smtClean="0"/>
              <a:t>n line wit</a:t>
            </a:r>
            <a:r>
              <a:rPr lang="en-US" baseline="0" dirty="0" smtClean="0"/>
              <a:t>h what we expect in the startup ecosystem.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does however mean that there is a</a:t>
            </a:r>
            <a:r>
              <a:rPr lang="en-US" baseline="0" dirty="0" smtClean="0"/>
              <a:t> c</a:t>
            </a:r>
            <a:r>
              <a:rPr lang="en-US" dirty="0" smtClean="0"/>
              <a:t>lass imbalance</a:t>
            </a:r>
            <a:r>
              <a:rPr lang="en-US" baseline="0" dirty="0" smtClean="0"/>
              <a:t> problem i.e. </a:t>
            </a:r>
          </a:p>
          <a:p>
            <a:r>
              <a:rPr lang="en-US" baseline="0" dirty="0" smtClean="0"/>
              <a:t>The number of negative samples exceeds the number of positive samples by a huge margin. </a:t>
            </a:r>
          </a:p>
          <a:p>
            <a:endParaRPr lang="en-US" baseline="0" dirty="0" smtClean="0"/>
          </a:p>
        </p:txBody>
      </p:sp>
      <p:sp>
        <p:nvSpPr>
          <p:cNvPr id="4" name="Slide Number Placeholder 3"/>
          <p:cNvSpPr>
            <a:spLocks noGrp="1"/>
          </p:cNvSpPr>
          <p:nvPr>
            <p:ph type="sldNum" sz="quarter" idx="10"/>
          </p:nvPr>
        </p:nvSpPr>
        <p:spPr/>
        <p:txBody>
          <a:bodyPr/>
          <a:lstStyle/>
          <a:p>
            <a:fld id="{EB2F97D3-DC10-B046-B1E1-99B4B201B472}" type="slidenum">
              <a:rPr lang="en-US" smtClean="0"/>
              <a:t>17</a:t>
            </a:fld>
            <a:endParaRPr lang="en-US"/>
          </a:p>
        </p:txBody>
      </p:sp>
    </p:spTree>
    <p:extLst>
      <p:ext uri="{BB962C8B-B14F-4D97-AF65-F5344CB8AC3E}">
        <p14:creationId xmlns:p14="http://schemas.microsoft.com/office/powerpoint/2010/main" val="1210884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Underrepresentation of closed number of firms. </a:t>
            </a:r>
          </a:p>
          <a:p>
            <a:r>
              <a:rPr lang="en-US" baseline="0" dirty="0" smtClean="0"/>
              <a:t>Bias in data collection. Like asking a dead person to let us know they’re dead. </a:t>
            </a:r>
          </a:p>
          <a:p>
            <a:endParaRPr lang="en-US" baseline="0" dirty="0" smtClean="0"/>
          </a:p>
          <a:p>
            <a:r>
              <a:rPr lang="en-US" dirty="0" smtClean="0"/>
              <a:t>The IPOs and acquisitions</a:t>
            </a:r>
            <a:r>
              <a:rPr lang="en-US" baseline="0" dirty="0" smtClean="0"/>
              <a:t> numbers are i</a:t>
            </a:r>
            <a:r>
              <a:rPr lang="en-US" dirty="0" smtClean="0"/>
              <a:t>n line wit</a:t>
            </a:r>
            <a:r>
              <a:rPr lang="en-US" baseline="0" dirty="0" smtClean="0"/>
              <a:t>h what we expect in the startup ecosystem.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does however mean that there is a</a:t>
            </a:r>
            <a:r>
              <a:rPr lang="en-US" baseline="0" dirty="0" smtClean="0"/>
              <a:t> c</a:t>
            </a:r>
            <a:r>
              <a:rPr lang="en-US" dirty="0" smtClean="0"/>
              <a:t>lass imbalance</a:t>
            </a:r>
            <a:r>
              <a:rPr lang="en-US" baseline="0" dirty="0" smtClean="0"/>
              <a:t> problem i.e. </a:t>
            </a:r>
          </a:p>
          <a:p>
            <a:r>
              <a:rPr lang="en-US" baseline="0" dirty="0" smtClean="0"/>
              <a:t>The number of negative samples exceeds the number of positive samples by a huge margin. </a:t>
            </a:r>
          </a:p>
          <a:p>
            <a:endParaRPr lang="en-US" baseline="0" dirty="0" smtClean="0"/>
          </a:p>
        </p:txBody>
      </p:sp>
      <p:sp>
        <p:nvSpPr>
          <p:cNvPr id="4" name="Slide Number Placeholder 3"/>
          <p:cNvSpPr>
            <a:spLocks noGrp="1"/>
          </p:cNvSpPr>
          <p:nvPr>
            <p:ph type="sldNum" sz="quarter" idx="10"/>
          </p:nvPr>
        </p:nvSpPr>
        <p:spPr/>
        <p:txBody>
          <a:bodyPr/>
          <a:lstStyle/>
          <a:p>
            <a:fld id="{EB2F97D3-DC10-B046-B1E1-99B4B201B472}" type="slidenum">
              <a:rPr lang="en-US" smtClean="0"/>
              <a:t>18</a:t>
            </a:fld>
            <a:endParaRPr lang="en-US"/>
          </a:p>
        </p:txBody>
      </p:sp>
    </p:spTree>
    <p:extLst>
      <p:ext uri="{BB962C8B-B14F-4D97-AF65-F5344CB8AC3E}">
        <p14:creationId xmlns:p14="http://schemas.microsoft.com/office/powerpoint/2010/main" val="1120070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Underrepresentation of closed number of firms. </a:t>
            </a:r>
          </a:p>
          <a:p>
            <a:r>
              <a:rPr lang="en-US" baseline="0" dirty="0" smtClean="0"/>
              <a:t>Bias in data collection. Like asking a dead person to let us know they’re dead. </a:t>
            </a:r>
          </a:p>
          <a:p>
            <a:endParaRPr lang="en-US" baseline="0" dirty="0" smtClean="0"/>
          </a:p>
          <a:p>
            <a:r>
              <a:rPr lang="en-US" dirty="0" smtClean="0"/>
              <a:t>The IPOs and acquisitions</a:t>
            </a:r>
            <a:r>
              <a:rPr lang="en-US" baseline="0" dirty="0" smtClean="0"/>
              <a:t> numbers are i</a:t>
            </a:r>
            <a:r>
              <a:rPr lang="en-US" dirty="0" smtClean="0"/>
              <a:t>n line wit</a:t>
            </a:r>
            <a:r>
              <a:rPr lang="en-US" baseline="0" dirty="0" smtClean="0"/>
              <a:t>h what we expect in the startup ecosystem.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does however mean that there is a</a:t>
            </a:r>
            <a:r>
              <a:rPr lang="en-US" baseline="0" dirty="0" smtClean="0"/>
              <a:t> c</a:t>
            </a:r>
            <a:r>
              <a:rPr lang="en-US" dirty="0" smtClean="0"/>
              <a:t>lass imbalance</a:t>
            </a:r>
            <a:r>
              <a:rPr lang="en-US" baseline="0" dirty="0" smtClean="0"/>
              <a:t> problem i.e. </a:t>
            </a:r>
          </a:p>
          <a:p>
            <a:r>
              <a:rPr lang="en-US" baseline="0" dirty="0" smtClean="0"/>
              <a:t>The number of negative samples exceeds the number of positive samples by a huge margin. </a:t>
            </a:r>
          </a:p>
          <a:p>
            <a:endParaRPr lang="en-US" baseline="0" dirty="0" smtClean="0"/>
          </a:p>
        </p:txBody>
      </p:sp>
      <p:sp>
        <p:nvSpPr>
          <p:cNvPr id="4" name="Slide Number Placeholder 3"/>
          <p:cNvSpPr>
            <a:spLocks noGrp="1"/>
          </p:cNvSpPr>
          <p:nvPr>
            <p:ph type="sldNum" sz="quarter" idx="10"/>
          </p:nvPr>
        </p:nvSpPr>
        <p:spPr/>
        <p:txBody>
          <a:bodyPr/>
          <a:lstStyle/>
          <a:p>
            <a:fld id="{EB2F97D3-DC10-B046-B1E1-99B4B201B472}" type="slidenum">
              <a:rPr lang="en-US" smtClean="0"/>
              <a:t>19</a:t>
            </a:fld>
            <a:endParaRPr lang="en-US"/>
          </a:p>
        </p:txBody>
      </p:sp>
    </p:spTree>
    <p:extLst>
      <p:ext uri="{BB962C8B-B14F-4D97-AF65-F5344CB8AC3E}">
        <p14:creationId xmlns:p14="http://schemas.microsoft.com/office/powerpoint/2010/main" val="628938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a:t>
            </a:r>
            <a:r>
              <a:rPr lang="en-US" baseline="0" dirty="0" smtClean="0"/>
              <a:t> positive exits have come from internet and software startups. </a:t>
            </a:r>
          </a:p>
          <a:p>
            <a:r>
              <a:rPr lang="en-US" baseline="0" dirty="0" smtClean="0"/>
              <a:t>This isn’t too much of a surprise since these are also the 2 largest sectors.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20</a:t>
            </a:fld>
            <a:endParaRPr lang="en-US"/>
          </a:p>
        </p:txBody>
      </p:sp>
    </p:spTree>
    <p:extLst>
      <p:ext uri="{BB962C8B-B14F-4D97-AF65-F5344CB8AC3E}">
        <p14:creationId xmlns:p14="http://schemas.microsoft.com/office/powerpoint/2010/main" val="647386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Interestingly, an</a:t>
            </a:r>
            <a:r>
              <a:rPr lang="en-US" baseline="0" dirty="0" smtClean="0"/>
              <a:t> exit is more likely in security and hardware startups than it is in legal and </a:t>
            </a:r>
            <a:r>
              <a:rPr lang="en-US" baseline="0" dirty="0" err="1" smtClean="0"/>
              <a:t>edtech</a:t>
            </a:r>
            <a:r>
              <a:rPr lang="en-US" baseline="0" dirty="0" smtClean="0"/>
              <a:t> startups.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21</a:t>
            </a:fld>
            <a:endParaRPr lang="en-US"/>
          </a:p>
        </p:txBody>
      </p:sp>
    </p:spTree>
    <p:extLst>
      <p:ext uri="{BB962C8B-B14F-4D97-AF65-F5344CB8AC3E}">
        <p14:creationId xmlns:p14="http://schemas.microsoft.com/office/powerpoint/2010/main" val="2028505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that firms in software-oriented sectors (e.g. social, analytics, internet, search) are quickly able to achieve a positive exit. </a:t>
            </a:r>
            <a:endParaRPr lang="en-US" dirty="0" smtClean="0"/>
          </a:p>
          <a:p>
            <a:r>
              <a:rPr lang="en-US" baseline="0" dirty="0" smtClean="0"/>
              <a:t>In other, more hardware oriented sectors (e.g. Cleantech), firms take some time to achieve a positive exit. </a:t>
            </a:r>
          </a:p>
          <a:p>
            <a:r>
              <a:rPr lang="en-US" baseline="0" dirty="0" smtClean="0"/>
              <a:t>Fintech and health are highly regulated industries so it makes sense that firms in these sectors on average take longer to achieve a positive exit. </a:t>
            </a:r>
          </a:p>
        </p:txBody>
      </p:sp>
      <p:sp>
        <p:nvSpPr>
          <p:cNvPr id="4" name="Slide Number Placeholder 3"/>
          <p:cNvSpPr>
            <a:spLocks noGrp="1"/>
          </p:cNvSpPr>
          <p:nvPr>
            <p:ph type="sldNum" sz="quarter" idx="10"/>
          </p:nvPr>
        </p:nvSpPr>
        <p:spPr/>
        <p:txBody>
          <a:bodyPr/>
          <a:lstStyle/>
          <a:p>
            <a:fld id="{EB2F97D3-DC10-B046-B1E1-99B4B201B472}" type="slidenum">
              <a:rPr lang="en-US" smtClean="0"/>
              <a:t>22</a:t>
            </a:fld>
            <a:endParaRPr lang="en-US"/>
          </a:p>
        </p:txBody>
      </p:sp>
    </p:spTree>
    <p:extLst>
      <p:ext uri="{BB962C8B-B14F-4D97-AF65-F5344CB8AC3E}">
        <p14:creationId xmlns:p14="http://schemas.microsoft.com/office/powerpoint/2010/main" val="70774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other words, Venture Capital has</a:t>
            </a:r>
            <a:r>
              <a:rPr lang="en-US" sz="1200" b="0" i="0" kern="1200" baseline="0" dirty="0" smtClean="0">
                <a:solidFill>
                  <a:schemeClr val="tx1"/>
                </a:solidFill>
                <a:effectLst/>
                <a:latin typeface="+mn-lt"/>
                <a:ea typeface="+mn-ea"/>
                <a:cs typeface="+mn-cs"/>
              </a:rPr>
              <a:t> a success rate of only 25%, which is apparently one of the more conservative estimates out there.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1. </a:t>
            </a:r>
            <a:r>
              <a:rPr lang="en-US" sz="1200" b="1" i="0" kern="1200" dirty="0" smtClean="0">
                <a:solidFill>
                  <a:schemeClr val="tx1"/>
                </a:solidFill>
                <a:effectLst/>
                <a:latin typeface="+mn-lt"/>
                <a:ea typeface="+mn-ea"/>
                <a:cs typeface="+mn-cs"/>
              </a:rPr>
              <a:t>75%</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3"/>
              </a:rPr>
              <a:t>The Venture Capital Secret: 3 Out of 4 Start-Ups Fail</a:t>
            </a:r>
            <a:r>
              <a:rPr lang="en-US" dirty="0" smtClean="0"/>
              <a:t/>
            </a:r>
            <a:br>
              <a:rPr lang="en-US" dirty="0" smtClean="0"/>
            </a:br>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90%</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4"/>
              </a:rPr>
              <a:t>Why 90% of Startups Fail [INFOGRAPHIC]</a:t>
            </a:r>
            <a:r>
              <a:rPr lang="en-US" dirty="0" smtClean="0"/>
              <a:t/>
            </a:r>
            <a:br>
              <a:rPr lang="en-US" dirty="0" smtClean="0"/>
            </a:br>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90%</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5"/>
              </a:rPr>
              <a:t>DEAR ENTREPRENEURS: Here's How Bad Your Odds Of Success Are</a:t>
            </a:r>
            <a:r>
              <a:rPr lang="en-US" dirty="0" smtClean="0"/>
              <a:t/>
            </a:r>
            <a:br>
              <a:rPr lang="en-US" dirty="0" smtClean="0"/>
            </a:br>
            <a:r>
              <a:rPr lang="en-US" sz="1200" b="0" i="0" kern="1200" dirty="0" smtClean="0">
                <a:solidFill>
                  <a:schemeClr val="tx1"/>
                </a:solidFill>
                <a:effectLst/>
                <a:latin typeface="+mn-lt"/>
                <a:ea typeface="+mn-ea"/>
                <a:cs typeface="+mn-cs"/>
              </a:rPr>
              <a:t>4. </a:t>
            </a:r>
            <a:r>
              <a:rPr lang="en-US" sz="1200" b="1" i="0" kern="1200" dirty="0" smtClean="0">
                <a:solidFill>
                  <a:schemeClr val="tx1"/>
                </a:solidFill>
                <a:effectLst/>
                <a:latin typeface="+mn-lt"/>
                <a:ea typeface="+mn-ea"/>
                <a:cs typeface="+mn-cs"/>
              </a:rPr>
              <a:t>80%</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6"/>
              </a:rPr>
              <a:t>Five Reasons 8 Out Of 10 Businesses Fail</a:t>
            </a:r>
            <a:r>
              <a:rPr lang="en-US" dirty="0" smtClean="0"/>
              <a:t/>
            </a:r>
            <a:br>
              <a:rPr lang="en-US" dirty="0" smtClean="0"/>
            </a:br>
            <a:r>
              <a:rPr lang="en-US" sz="1200" b="0" i="0" kern="1200" dirty="0" smtClean="0">
                <a:solidFill>
                  <a:schemeClr val="tx1"/>
                </a:solidFill>
                <a:effectLst/>
                <a:latin typeface="+mn-lt"/>
                <a:ea typeface="+mn-ea"/>
                <a:cs typeface="+mn-cs"/>
              </a:rPr>
              <a:t>5. </a:t>
            </a:r>
            <a:r>
              <a:rPr lang="en-US" sz="1200" b="1" i="0" kern="1200" dirty="0" smtClean="0">
                <a:solidFill>
                  <a:schemeClr val="tx1"/>
                </a:solidFill>
                <a:effectLst/>
                <a:latin typeface="+mn-lt"/>
                <a:ea typeface="+mn-ea"/>
                <a:cs typeface="+mn-cs"/>
              </a:rPr>
              <a:t>90%</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7"/>
              </a:rPr>
              <a:t>Startup Genome Report</a:t>
            </a:r>
            <a:endParaRPr lang="en-US" dirty="0" smtClean="0"/>
          </a:p>
          <a:p>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2</a:t>
            </a:fld>
            <a:endParaRPr lang="en-US"/>
          </a:p>
        </p:txBody>
      </p:sp>
    </p:spTree>
    <p:extLst>
      <p:ext uri="{BB962C8B-B14F-4D97-AF65-F5344CB8AC3E}">
        <p14:creationId xmlns:p14="http://schemas.microsoft.com/office/powerpoint/2010/main" val="1862972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as early as 3 years on, you can see there are some slight differences between companies that eventually go on to achieve a positive exit and companies that don’t. </a:t>
            </a:r>
          </a:p>
          <a:p>
            <a:endParaRPr lang="en-US" baseline="0" dirty="0" smtClean="0"/>
          </a:p>
          <a:p>
            <a:r>
              <a:rPr lang="en-US" baseline="0" dirty="0" smtClean="0"/>
              <a:t>The negative exits data is likely to be biased upwards because of the underrepresentation of closed startups we saw earlier. </a:t>
            </a:r>
          </a:p>
        </p:txBody>
      </p:sp>
      <p:sp>
        <p:nvSpPr>
          <p:cNvPr id="4" name="Slide Number Placeholder 3"/>
          <p:cNvSpPr>
            <a:spLocks noGrp="1"/>
          </p:cNvSpPr>
          <p:nvPr>
            <p:ph type="sldNum" sz="quarter" idx="10"/>
          </p:nvPr>
        </p:nvSpPr>
        <p:spPr/>
        <p:txBody>
          <a:bodyPr/>
          <a:lstStyle/>
          <a:p>
            <a:fld id="{EB2F97D3-DC10-B046-B1E1-99B4B201B472}" type="slidenum">
              <a:rPr lang="en-US" smtClean="0"/>
              <a:t>23</a:t>
            </a:fld>
            <a:endParaRPr lang="en-US"/>
          </a:p>
        </p:txBody>
      </p:sp>
    </p:spTree>
    <p:extLst>
      <p:ext uri="{BB962C8B-B14F-4D97-AF65-F5344CB8AC3E}">
        <p14:creationId xmlns:p14="http://schemas.microsoft.com/office/powerpoint/2010/main" val="1942727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it’s nice to see some of the correlations</a:t>
            </a:r>
            <a:r>
              <a:rPr lang="en-US" baseline="0" dirty="0" smtClean="0"/>
              <a:t> we expect to see in our data, some data science techniques struggle with correlations so we need to remain mindful of this. </a:t>
            </a:r>
          </a:p>
          <a:p>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24</a:t>
            </a:fld>
            <a:endParaRPr lang="en-US"/>
          </a:p>
        </p:txBody>
      </p:sp>
    </p:spTree>
    <p:extLst>
      <p:ext uri="{BB962C8B-B14F-4D97-AF65-F5344CB8AC3E}">
        <p14:creationId xmlns:p14="http://schemas.microsoft.com/office/powerpoint/2010/main" val="264290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learn more about SMOTE, see the original 2002 paper titled “SMOTE: Synthetic Minority Over-sampling Technique“.</a:t>
            </a:r>
          </a:p>
        </p:txBody>
      </p:sp>
      <p:sp>
        <p:nvSpPr>
          <p:cNvPr id="4" name="Slide Number Placeholder 3"/>
          <p:cNvSpPr>
            <a:spLocks noGrp="1"/>
          </p:cNvSpPr>
          <p:nvPr>
            <p:ph type="sldNum" sz="quarter" idx="10"/>
          </p:nvPr>
        </p:nvSpPr>
        <p:spPr/>
        <p:txBody>
          <a:bodyPr/>
          <a:lstStyle/>
          <a:p>
            <a:fld id="{EB2F97D3-DC10-B046-B1E1-99B4B201B472}" type="slidenum">
              <a:rPr lang="en-US" smtClean="0"/>
              <a:t>26</a:t>
            </a:fld>
            <a:endParaRPr lang="en-US"/>
          </a:p>
        </p:txBody>
      </p:sp>
    </p:spTree>
    <p:extLst>
      <p:ext uri="{BB962C8B-B14F-4D97-AF65-F5344CB8AC3E}">
        <p14:creationId xmlns:p14="http://schemas.microsoft.com/office/powerpoint/2010/main" val="1150423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learn more about SMOTE, see the original 2002 paper titled “SMOTE: Synthetic Minority Over-sampling Technique“.</a:t>
            </a:r>
          </a:p>
        </p:txBody>
      </p:sp>
      <p:sp>
        <p:nvSpPr>
          <p:cNvPr id="4" name="Slide Number Placeholder 3"/>
          <p:cNvSpPr>
            <a:spLocks noGrp="1"/>
          </p:cNvSpPr>
          <p:nvPr>
            <p:ph type="sldNum" sz="quarter" idx="10"/>
          </p:nvPr>
        </p:nvSpPr>
        <p:spPr/>
        <p:txBody>
          <a:bodyPr/>
          <a:lstStyle/>
          <a:p>
            <a:fld id="{EB2F97D3-DC10-B046-B1E1-99B4B201B472}" type="slidenum">
              <a:rPr lang="en-US" smtClean="0"/>
              <a:t>27</a:t>
            </a:fld>
            <a:endParaRPr lang="en-US"/>
          </a:p>
        </p:txBody>
      </p:sp>
    </p:spTree>
    <p:extLst>
      <p:ext uri="{BB962C8B-B14F-4D97-AF65-F5344CB8AC3E}">
        <p14:creationId xmlns:p14="http://schemas.microsoft.com/office/powerpoint/2010/main" val="1144108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Precision</a:t>
            </a:r>
            <a:r>
              <a:rPr lang="en-US" baseline="0" dirty="0" smtClean="0"/>
              <a:t> is a measure of how many of the positive predictions from our model are actually true positives.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is similar to the VC success rate we mentioned earlier. </a:t>
            </a:r>
          </a:p>
          <a:p>
            <a:r>
              <a:rPr lang="en-US" baseline="0" dirty="0" smtClean="0"/>
              <a:t>So this is really the number we care about and want to be good  as possible (i.e. as close to 1 as possible)!</a:t>
            </a:r>
          </a:p>
          <a:p>
            <a:endParaRPr lang="en-US" baseline="0" dirty="0" smtClean="0"/>
          </a:p>
          <a:p>
            <a:r>
              <a:rPr lang="en-US" baseline="0" dirty="0" smtClean="0"/>
              <a:t>Unfortunately though, our Naive Bayes model does worse than VCs. </a:t>
            </a:r>
          </a:p>
          <a:p>
            <a:r>
              <a:rPr lang="en-US" baseline="0" dirty="0" smtClean="0"/>
              <a:t>Let’s see if we can get better results from a more advanced model.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32</a:t>
            </a:fld>
            <a:endParaRPr lang="en-US"/>
          </a:p>
        </p:txBody>
      </p:sp>
    </p:spTree>
    <p:extLst>
      <p:ext uri="{BB962C8B-B14F-4D97-AF65-F5344CB8AC3E}">
        <p14:creationId xmlns:p14="http://schemas.microsoft.com/office/powerpoint/2010/main" val="835740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33</a:t>
            </a:fld>
            <a:endParaRPr lang="en-US"/>
          </a:p>
        </p:txBody>
      </p:sp>
    </p:spTree>
    <p:extLst>
      <p:ext uri="{BB962C8B-B14F-4D97-AF65-F5344CB8AC3E}">
        <p14:creationId xmlns:p14="http://schemas.microsoft.com/office/powerpoint/2010/main" val="1308822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is another useful measure</a:t>
            </a:r>
            <a:r>
              <a:rPr lang="en-US" baseline="0" dirty="0" smtClean="0"/>
              <a:t> of success for us. </a:t>
            </a:r>
          </a:p>
          <a:p>
            <a:endParaRPr lang="en-US" baseline="0" dirty="0" smtClean="0"/>
          </a:p>
          <a:p>
            <a:r>
              <a:rPr lang="en-US" baseline="0" dirty="0" smtClean="0"/>
              <a:t>It measures how many of the true positive exits our model captured and how many we missed. </a:t>
            </a:r>
          </a:p>
          <a:p>
            <a:r>
              <a:rPr lang="en-US" baseline="0" dirty="0" smtClean="0"/>
              <a:t>The venture capital world is full of stories of investors passing up on what in hindsight were amazing opportunities e.g. XXX passing up on </a:t>
            </a:r>
            <a:r>
              <a:rPr lang="en-US" baseline="0" dirty="0" err="1" smtClean="0"/>
              <a:t>AirBnB</a:t>
            </a:r>
            <a:r>
              <a:rPr lang="en-US" baseline="0" dirty="0" smtClean="0"/>
              <a:t> the first time round.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34</a:t>
            </a:fld>
            <a:endParaRPr lang="en-US"/>
          </a:p>
        </p:txBody>
      </p:sp>
    </p:spTree>
    <p:extLst>
      <p:ext uri="{BB962C8B-B14F-4D97-AF65-F5344CB8AC3E}">
        <p14:creationId xmlns:p14="http://schemas.microsoft.com/office/powerpoint/2010/main" val="511567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a:t>
            </a:r>
            <a:r>
              <a:rPr lang="en-US" baseline="0" dirty="0" smtClean="0"/>
              <a:t> is calculated as shown above.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35</a:t>
            </a:fld>
            <a:endParaRPr lang="en-US"/>
          </a:p>
        </p:txBody>
      </p:sp>
    </p:spTree>
    <p:extLst>
      <p:ext uri="{BB962C8B-B14F-4D97-AF65-F5344CB8AC3E}">
        <p14:creationId xmlns:p14="http://schemas.microsoft.com/office/powerpoint/2010/main" val="1305712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overview</a:t>
            </a:r>
            <a:r>
              <a:rPr lang="en-US" baseline="0" dirty="0" smtClean="0"/>
              <a:t> of the Ensemble method where we use several classification models. </a:t>
            </a:r>
          </a:p>
          <a:p>
            <a:endParaRPr lang="en-US" baseline="0" dirty="0" smtClean="0"/>
          </a:p>
          <a:p>
            <a:r>
              <a:rPr lang="en-US" baseline="0" dirty="0" smtClean="0"/>
              <a:t>The principle behind this method is that each model has its own combination of strengths and weaknesses and thus using several models is a better idea. </a:t>
            </a:r>
          </a:p>
          <a:p>
            <a:r>
              <a:rPr lang="en-US" baseline="0" dirty="0" smtClean="0"/>
              <a:t>Intuitively,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36</a:t>
            </a:fld>
            <a:endParaRPr lang="en-US"/>
          </a:p>
        </p:txBody>
      </p:sp>
    </p:spTree>
    <p:extLst>
      <p:ext uri="{BB962C8B-B14F-4D97-AF65-F5344CB8AC3E}">
        <p14:creationId xmlns:p14="http://schemas.microsoft.com/office/powerpoint/2010/main" val="1743532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train each</a:t>
            </a:r>
            <a:r>
              <a:rPr lang="en-US" baseline="0" dirty="0" smtClean="0"/>
              <a:t> of the models individually, performing 5 fold cross validation to select the parameters that give us the highest precision on our training data. </a:t>
            </a:r>
          </a:p>
          <a:p>
            <a:endParaRPr lang="en-US" baseline="0" dirty="0" smtClean="0"/>
          </a:p>
          <a:p>
            <a:r>
              <a:rPr lang="en-US" baseline="0" dirty="0" smtClean="0"/>
              <a:t>NB = Naïve Bayes</a:t>
            </a:r>
          </a:p>
          <a:p>
            <a:r>
              <a:rPr lang="en-US" baseline="0" dirty="0" smtClean="0"/>
              <a:t>DT = Decision Tree</a:t>
            </a:r>
          </a:p>
          <a:p>
            <a:r>
              <a:rPr lang="en-US" baseline="0" dirty="0" smtClean="0"/>
              <a:t>RF = Random Forests</a:t>
            </a:r>
          </a:p>
          <a:p>
            <a:r>
              <a:rPr lang="en-US" baseline="0" dirty="0" smtClean="0"/>
              <a:t>GB = Gradient Boosting</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37</a:t>
            </a:fld>
            <a:endParaRPr lang="en-US"/>
          </a:p>
        </p:txBody>
      </p:sp>
    </p:spTree>
    <p:extLst>
      <p:ext uri="{BB962C8B-B14F-4D97-AF65-F5344CB8AC3E}">
        <p14:creationId xmlns:p14="http://schemas.microsoft.com/office/powerpoint/2010/main" val="147111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3</a:t>
            </a:fld>
            <a:endParaRPr lang="en-US"/>
          </a:p>
        </p:txBody>
      </p:sp>
    </p:spTree>
    <p:extLst>
      <p:ext uri="{BB962C8B-B14F-4D97-AF65-F5344CB8AC3E}">
        <p14:creationId xmlns:p14="http://schemas.microsoft.com/office/powerpoint/2010/main" val="1560024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pass</a:t>
            </a:r>
            <a:r>
              <a:rPr lang="en-US" baseline="0" dirty="0" smtClean="0"/>
              <a:t> the testing data to each of the models.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38</a:t>
            </a:fld>
            <a:endParaRPr lang="en-US"/>
          </a:p>
        </p:txBody>
      </p:sp>
    </p:spTree>
    <p:extLst>
      <p:ext uri="{BB962C8B-B14F-4D97-AF65-F5344CB8AC3E}">
        <p14:creationId xmlns:p14="http://schemas.microsoft.com/office/powerpoint/2010/main" val="1946828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model</a:t>
            </a:r>
            <a:r>
              <a:rPr lang="en-US" baseline="0" dirty="0" smtClean="0"/>
              <a:t> then makes a prediction for each sample.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39</a:t>
            </a:fld>
            <a:endParaRPr lang="en-US"/>
          </a:p>
        </p:txBody>
      </p:sp>
    </p:spTree>
    <p:extLst>
      <p:ext uri="{BB962C8B-B14F-4D97-AF65-F5344CB8AC3E}">
        <p14:creationId xmlns:p14="http://schemas.microsoft.com/office/powerpoint/2010/main" val="258663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several</a:t>
            </a:r>
            <a:r>
              <a:rPr lang="en-US" sz="1200" b="0" i="0" kern="1200" baseline="0" dirty="0" smtClean="0">
                <a:solidFill>
                  <a:schemeClr val="tx1"/>
                </a:solidFill>
                <a:effectLst/>
                <a:latin typeface="+mn-lt"/>
                <a:ea typeface="+mn-ea"/>
                <a:cs typeface="+mn-cs"/>
              </a:rPr>
              <a:t> ways to do the final </a:t>
            </a:r>
            <a:r>
              <a:rPr lang="en-US" sz="1200" b="0" i="0" kern="1200" dirty="0" smtClean="0">
                <a:solidFill>
                  <a:schemeClr val="tx1"/>
                </a:solidFill>
                <a:effectLst/>
                <a:latin typeface="+mn-lt"/>
                <a:ea typeface="+mn-ea"/>
                <a:cs typeface="+mn-cs"/>
              </a:rPr>
              <a:t>voting.</a:t>
            </a:r>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We went with the simplest case where simple majority vote determines the class of each testing sample. </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40</a:t>
            </a:fld>
            <a:endParaRPr lang="en-US"/>
          </a:p>
        </p:txBody>
      </p:sp>
    </p:spTree>
    <p:extLst>
      <p:ext uri="{BB962C8B-B14F-4D97-AF65-F5344CB8AC3E}">
        <p14:creationId xmlns:p14="http://schemas.microsoft.com/office/powerpoint/2010/main" val="208657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we’ve got a</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41</a:t>
            </a:fld>
            <a:endParaRPr lang="en-US"/>
          </a:p>
        </p:txBody>
      </p:sp>
    </p:spTree>
    <p:extLst>
      <p:ext uri="{BB962C8B-B14F-4D97-AF65-F5344CB8AC3E}">
        <p14:creationId xmlns:p14="http://schemas.microsoft.com/office/powerpoint/2010/main" val="1598973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we’ve got a fairly good final model. </a:t>
            </a:r>
          </a:p>
          <a:p>
            <a:r>
              <a:rPr lang="en-US" baseline="0" dirty="0" smtClean="0"/>
              <a:t>We’ve managed to very nearly match the Venture Capital success rate (remember ~25%). </a:t>
            </a:r>
          </a:p>
          <a:p>
            <a:r>
              <a:rPr lang="en-US" baseline="0" dirty="0" smtClean="0"/>
              <a:t>Although our Recall rate has gone down, it’s still fairly impressive and makes up for all of the False Positives too. </a:t>
            </a:r>
          </a:p>
        </p:txBody>
      </p:sp>
      <p:sp>
        <p:nvSpPr>
          <p:cNvPr id="4" name="Slide Number Placeholder 3"/>
          <p:cNvSpPr>
            <a:spLocks noGrp="1"/>
          </p:cNvSpPr>
          <p:nvPr>
            <p:ph type="sldNum" sz="quarter" idx="10"/>
          </p:nvPr>
        </p:nvSpPr>
        <p:spPr/>
        <p:txBody>
          <a:bodyPr/>
          <a:lstStyle/>
          <a:p>
            <a:fld id="{EB2F97D3-DC10-B046-B1E1-99B4B201B472}" type="slidenum">
              <a:rPr lang="en-US" smtClean="0"/>
              <a:t>42</a:t>
            </a:fld>
            <a:endParaRPr lang="en-US"/>
          </a:p>
        </p:txBody>
      </p:sp>
    </p:spTree>
    <p:extLst>
      <p:ext uri="{BB962C8B-B14F-4D97-AF65-F5344CB8AC3E}">
        <p14:creationId xmlns:p14="http://schemas.microsoft.com/office/powerpoint/2010/main" val="248565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www.cs.cmu.edu</a:t>
            </a:r>
            <a:r>
              <a:rPr lang="en-US" dirty="0" smtClean="0"/>
              <a:t>/~</a:t>
            </a:r>
            <a:r>
              <a:rPr lang="en-US" dirty="0" err="1" smtClean="0"/>
              <a:t>guangx</a:t>
            </a:r>
            <a:r>
              <a:rPr lang="en-US" dirty="0" smtClean="0"/>
              <a:t>/papers/icwsm12-long.pdf</a:t>
            </a:r>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45</a:t>
            </a:fld>
            <a:endParaRPr lang="en-US"/>
          </a:p>
        </p:txBody>
      </p:sp>
    </p:spTree>
    <p:extLst>
      <p:ext uri="{BB962C8B-B14F-4D97-AF65-F5344CB8AC3E}">
        <p14:creationId xmlns:p14="http://schemas.microsoft.com/office/powerpoint/2010/main" val="2021703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Ultimately, every startup journey ends in some kind of an exit.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Broadly speaking, these can be either IPOs, acquisitions or closures.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 course,</a:t>
            </a:r>
            <a:r>
              <a:rPr lang="en-US" sz="1200" kern="1200" baseline="0" dirty="0" smtClean="0">
                <a:solidFill>
                  <a:schemeClr val="tx1"/>
                </a:solidFill>
                <a:effectLst/>
                <a:latin typeface="+mn-lt"/>
                <a:ea typeface="+mn-ea"/>
                <a:cs typeface="+mn-cs"/>
              </a:rPr>
              <a:t> a venture can also continue operating without doing any of the above but from a VC’s perspective, this too is a negative outcome as dividends come too slow for the investment vehicle to prove its success to investors.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a:t>
            </a:r>
            <a:r>
              <a:rPr lang="en-US" sz="1200" kern="1200" baseline="0" dirty="0" smtClean="0">
                <a:solidFill>
                  <a:schemeClr val="tx1"/>
                </a:solidFill>
                <a:effectLst/>
                <a:latin typeface="+mn-lt"/>
                <a:ea typeface="+mn-ea"/>
                <a:cs typeface="+mn-cs"/>
              </a:rPr>
              <a:t> examples of notable exits include: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Whatsapp, bought by Facebook for $19.6 billion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Facebook, which achieved what was back then the biggest IPO ever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Pets.com, one of a number of failed startups from the dotcom era</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B2F97D3-DC10-B046-B1E1-99B4B201B472}" type="slidenum">
              <a:rPr lang="en-US" smtClean="0"/>
              <a:t>4</a:t>
            </a:fld>
            <a:endParaRPr lang="en-US"/>
          </a:p>
        </p:txBody>
      </p:sp>
    </p:spTree>
    <p:extLst>
      <p:ext uri="{BB962C8B-B14F-4D97-AF65-F5344CB8AC3E}">
        <p14:creationId xmlns:p14="http://schemas.microsoft.com/office/powerpoint/2010/main" val="1019033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Investors too are also likely to be interested in the same information given that venture capital as an asset class has historically generated poor returns. For them, the real value would stem from being able to identify accurately (and early on) startups that show signs of making it big.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B2F97D3-DC10-B046-B1E1-99B4B201B472}" type="slidenum">
              <a:rPr lang="en-US" smtClean="0"/>
              <a:t>5</a:t>
            </a:fld>
            <a:endParaRPr lang="en-US"/>
          </a:p>
        </p:txBody>
      </p:sp>
    </p:spTree>
    <p:extLst>
      <p:ext uri="{BB962C8B-B14F-4D97-AF65-F5344CB8AC3E}">
        <p14:creationId xmlns:p14="http://schemas.microsoft.com/office/powerpoint/2010/main" val="166265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exit is one of the important aspects of corporate strategy for almost any startup founder as they offer the chance to cash in years of hard work in the form of their equity holdings.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Understanding the underlying factors that affect exit outcomes is also useful information for guiding entrepreneurs along their journey.</a:t>
            </a:r>
          </a:p>
          <a:p>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6</a:t>
            </a:fld>
            <a:endParaRPr lang="en-US"/>
          </a:p>
        </p:txBody>
      </p:sp>
    </p:spTree>
    <p:extLst>
      <p:ext uri="{BB962C8B-B14F-4D97-AF65-F5344CB8AC3E}">
        <p14:creationId xmlns:p14="http://schemas.microsoft.com/office/powerpoint/2010/main" val="624835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Support organizations with limited funding</a:t>
            </a:r>
            <a:r>
              <a:rPr lang="en-US" sz="1200" kern="1200" baseline="0" dirty="0" smtClean="0">
                <a:solidFill>
                  <a:schemeClr val="tx1"/>
                </a:solidFill>
                <a:effectLst/>
                <a:latin typeface="+mn-lt"/>
                <a:ea typeface="+mn-ea"/>
                <a:cs typeface="+mn-cs"/>
              </a:rPr>
              <a:t> often need to make difficult decisions around which startups they choose to help and which they don</a:t>
            </a:r>
            <a:r>
              <a:rPr lang="uk-UA"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topic is also likely to be of interest to the wider population at large. </a:t>
            </a:r>
          </a:p>
          <a:p>
            <a:r>
              <a:rPr lang="en-US" sz="1200" kern="1200" dirty="0" smtClean="0">
                <a:solidFill>
                  <a:schemeClr val="tx1"/>
                </a:solidFill>
                <a:effectLst/>
                <a:latin typeface="+mn-lt"/>
                <a:ea typeface="+mn-ea"/>
                <a:cs typeface="+mn-cs"/>
              </a:rPr>
              <a:t>In recent years, big exits that have turned hundreds of early employees of a few startups into overnight millionaires.  </a:t>
            </a:r>
          </a:p>
        </p:txBody>
      </p:sp>
      <p:sp>
        <p:nvSpPr>
          <p:cNvPr id="4" name="Slide Number Placeholder 3"/>
          <p:cNvSpPr>
            <a:spLocks noGrp="1"/>
          </p:cNvSpPr>
          <p:nvPr>
            <p:ph type="sldNum" sz="quarter" idx="10"/>
          </p:nvPr>
        </p:nvSpPr>
        <p:spPr/>
        <p:txBody>
          <a:bodyPr/>
          <a:lstStyle/>
          <a:p>
            <a:fld id="{EB2F97D3-DC10-B046-B1E1-99B4B201B472}" type="slidenum">
              <a:rPr lang="en-US" smtClean="0"/>
              <a:t>7</a:t>
            </a:fld>
            <a:endParaRPr lang="en-US"/>
          </a:p>
        </p:txBody>
      </p:sp>
    </p:spTree>
    <p:extLst>
      <p:ext uri="{BB962C8B-B14F-4D97-AF65-F5344CB8AC3E}">
        <p14:creationId xmlns:p14="http://schemas.microsoft.com/office/powerpoint/2010/main" val="1293105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Startups can fail for a great variety of reasons: </a:t>
            </a:r>
          </a:p>
          <a:p>
            <a:pPr marL="171450" lvl="0" indent="-171450">
              <a:buFont typeface="Arial" charset="0"/>
              <a:buChar char="•"/>
            </a:pPr>
            <a:r>
              <a:rPr lang="en-US" dirty="0" smtClean="0"/>
              <a:t>Ahead of their time/Market not ready</a:t>
            </a:r>
          </a:p>
          <a:p>
            <a:pPr marL="171450" lvl="0" indent="-171450">
              <a:buFont typeface="Arial" charset="0"/>
              <a:buChar char="•"/>
            </a:pPr>
            <a:r>
              <a:rPr lang="en-US" dirty="0" smtClean="0"/>
              <a:t>Bad founders</a:t>
            </a:r>
          </a:p>
          <a:p>
            <a:pPr marL="171450" lvl="0" indent="-171450">
              <a:buFont typeface="Arial" charset="0"/>
              <a:buChar char="•"/>
            </a:pPr>
            <a:r>
              <a:rPr lang="en-US" dirty="0" smtClean="0"/>
              <a:t>Founders lack connections to scale </a:t>
            </a:r>
          </a:p>
          <a:p>
            <a:pPr marL="171450" lvl="0" indent="-171450">
              <a:buFont typeface="Arial" charset="0"/>
              <a:buChar char="•"/>
            </a:pPr>
            <a:r>
              <a:rPr lang="en-US" dirty="0" smtClean="0"/>
              <a:t>Technology failure</a:t>
            </a:r>
          </a:p>
          <a:p>
            <a:pPr marL="171450" lvl="0" indent="-171450">
              <a:buFont typeface="Arial" charset="0"/>
              <a:buChar char="•"/>
            </a:pPr>
            <a:r>
              <a:rPr lang="en-US" dirty="0" smtClean="0"/>
              <a:t>Etc. </a:t>
            </a:r>
            <a:endParaRPr lang="en-US" sz="2000" dirty="0" smtClean="0"/>
          </a:p>
        </p:txBody>
      </p:sp>
      <p:sp>
        <p:nvSpPr>
          <p:cNvPr id="4" name="Slide Number Placeholder 3"/>
          <p:cNvSpPr>
            <a:spLocks noGrp="1"/>
          </p:cNvSpPr>
          <p:nvPr>
            <p:ph type="sldNum" sz="quarter" idx="10"/>
          </p:nvPr>
        </p:nvSpPr>
        <p:spPr/>
        <p:txBody>
          <a:bodyPr/>
          <a:lstStyle/>
          <a:p>
            <a:fld id="{EB2F97D3-DC10-B046-B1E1-99B4B201B472}" type="slidenum">
              <a:rPr lang="en-US" smtClean="0"/>
              <a:t>8</a:t>
            </a:fld>
            <a:endParaRPr lang="en-US"/>
          </a:p>
        </p:txBody>
      </p:sp>
    </p:spTree>
    <p:extLst>
      <p:ext uri="{BB962C8B-B14F-4D97-AF65-F5344CB8AC3E}">
        <p14:creationId xmlns:p14="http://schemas.microsoft.com/office/powerpoint/2010/main" val="219279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Luckily, today we have access to a vast body of</a:t>
            </a:r>
            <a:r>
              <a:rPr lang="en-US" sz="1200" kern="1200" baseline="0" dirty="0" smtClean="0">
                <a:solidFill>
                  <a:schemeClr val="tx1"/>
                </a:solidFill>
                <a:effectLst/>
                <a:latin typeface="+mn-lt"/>
                <a:ea typeface="+mn-ea"/>
                <a:cs typeface="+mn-cs"/>
              </a:rPr>
              <a:t> information on startups in the form of CrunchBase, </a:t>
            </a:r>
            <a:r>
              <a:rPr lang="en-US" sz="1200" kern="1200" dirty="0" smtClean="0">
                <a:solidFill>
                  <a:schemeClr val="tx1"/>
                </a:solidFill>
                <a:effectLst/>
                <a:latin typeface="+mn-lt"/>
                <a:ea typeface="+mn-ea"/>
                <a:cs typeface="+mn-cs"/>
              </a:rPr>
              <a:t>the Wikipedia</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the tech world.</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There is a strong possibility that this information can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 mined for predicting startup success/failure.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To explore the value of this information, we will attempt to explore a few demographic, managerial and financial variables within a machine learning framework. </a:t>
            </a:r>
          </a:p>
          <a:p>
            <a:endParaRPr lang="en-US" dirty="0"/>
          </a:p>
        </p:txBody>
      </p:sp>
      <p:sp>
        <p:nvSpPr>
          <p:cNvPr id="4" name="Slide Number Placeholder 3"/>
          <p:cNvSpPr>
            <a:spLocks noGrp="1"/>
          </p:cNvSpPr>
          <p:nvPr>
            <p:ph type="sldNum" sz="quarter" idx="10"/>
          </p:nvPr>
        </p:nvSpPr>
        <p:spPr/>
        <p:txBody>
          <a:bodyPr/>
          <a:lstStyle/>
          <a:p>
            <a:fld id="{EB2F97D3-DC10-B046-B1E1-99B4B201B472}" type="slidenum">
              <a:rPr lang="en-US" smtClean="0"/>
              <a:t>9</a:t>
            </a:fld>
            <a:endParaRPr lang="en-US"/>
          </a:p>
        </p:txBody>
      </p:sp>
    </p:spTree>
    <p:extLst>
      <p:ext uri="{BB962C8B-B14F-4D97-AF65-F5344CB8AC3E}">
        <p14:creationId xmlns:p14="http://schemas.microsoft.com/office/powerpoint/2010/main" val="630543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C2D3F95-2EF2-4E48-A2FE-A74FFA018D6B}"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B4790-CE76-6E4F-BE2F-81CB4BACA5C2}" type="slidenum">
              <a:rPr lang="en-US" smtClean="0"/>
              <a:t>‹#›</a:t>
            </a:fld>
            <a:endParaRPr lang="en-US"/>
          </a:p>
        </p:txBody>
      </p:sp>
      <p:cxnSp>
        <p:nvCxnSpPr>
          <p:cNvPr id="11" name="Straight Connector 10"/>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2D3F95-2EF2-4E48-A2FE-A74FFA018D6B}"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B4790-CE76-6E4F-BE2F-81CB4BACA5C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2D3F95-2EF2-4E48-A2FE-A74FFA018D6B}"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B4790-CE76-6E4F-BE2F-81CB4BACA5C2}" type="slidenum">
              <a:rPr lang="en-US" smtClean="0"/>
              <a:t>‹#›</a:t>
            </a:fld>
            <a:endParaRPr lang="en-US"/>
          </a:p>
        </p:txBody>
      </p:sp>
      <p:cxnSp>
        <p:nvCxnSpPr>
          <p:cNvPr id="8" name="Straight Connector 7"/>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2D3F95-2EF2-4E48-A2FE-A74FFA018D6B}"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B4790-CE76-6E4F-BE2F-81CB4BACA5C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2D3F95-2EF2-4E48-A2FE-A74FFA018D6B}" type="datetimeFigureOut">
              <a:rPr lang="en-US" smtClean="0"/>
              <a:t>2/21/17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B4790-CE76-6E4F-BE2F-81CB4BACA5C2}" type="slidenum">
              <a:rPr lang="en-US" smtClean="0"/>
              <a:t>‹#›</a:t>
            </a:fld>
            <a:endParaRPr lang="en-US"/>
          </a:p>
        </p:txBody>
      </p:sp>
      <p:sp>
        <p:nvSpPr>
          <p:cNvPr id="10" name="Rectangle 9"/>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C2D3F95-2EF2-4E48-A2FE-A74FFA018D6B}" type="datetimeFigureOut">
              <a:rPr lang="en-US" smtClean="0"/>
              <a:t>2/21/17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1B4790-CE76-6E4F-BE2F-81CB4BACA5C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C2D3F95-2EF2-4E48-A2FE-A74FFA018D6B}" type="datetimeFigureOut">
              <a:rPr lang="en-US" smtClean="0"/>
              <a:t>2/21/17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1B4790-CE76-6E4F-BE2F-81CB4BACA5C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C2D3F95-2EF2-4E48-A2FE-A74FFA018D6B}" type="datetimeFigureOut">
              <a:rPr lang="en-US" smtClean="0"/>
              <a:t>2/21/17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1B4790-CE76-6E4F-BE2F-81CB4BACA5C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2D3F95-2EF2-4E48-A2FE-A74FFA018D6B}" type="datetimeFigureOut">
              <a:rPr lang="en-US" smtClean="0"/>
              <a:t>2/21/17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1B4790-CE76-6E4F-BE2F-81CB4BACA5C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smtClean="0"/>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2D3F95-2EF2-4E48-A2FE-A74FFA018D6B}" type="datetimeFigureOut">
              <a:rPr lang="en-US" smtClean="0"/>
              <a:t>2/21/17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1B4790-CE76-6E4F-BE2F-81CB4BACA5C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2D3F95-2EF2-4E48-A2FE-A74FFA018D6B}" type="datetimeFigureOut">
              <a:rPr lang="en-US" smtClean="0"/>
              <a:t>2/21/17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731B4790-CE76-6E4F-BE2F-81CB4BACA5C2}"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C2D3F95-2EF2-4E48-A2FE-A74FFA018D6B}" type="datetimeFigureOut">
              <a:rPr lang="en-US" smtClean="0"/>
              <a:t>2/21/17</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31B4790-CE76-6E4F-BE2F-81CB4BACA5C2}" type="slidenum">
              <a:rPr lang="en-US" smtClean="0"/>
              <a:t>‹#›</a:t>
            </a:fld>
            <a:endParaRPr lang="en-US"/>
          </a:p>
        </p:txBody>
      </p:sp>
      <p:cxnSp>
        <p:nvCxnSpPr>
          <p:cNvPr id="8" name="Straight Connector 7"/>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098957"/>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file://localhost/Users/fqaiser/Box%20Sync/fqaiser/Springboard/Capstone/Deck/Visualizations/210217/Exit_sign.gif" TargetMode="External"/><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1" Type="http://schemas.openxmlformats.org/officeDocument/2006/relationships/diagramColors" Target="../diagrams/colors7.xml"/><Relationship Id="rId12" Type="http://schemas.microsoft.com/office/2007/relationships/diagramDrawing" Target="../diagrams/drawing7.xml"/><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diagramData" Target="../diagrams/data7.xml"/><Relationship Id="rId9" Type="http://schemas.openxmlformats.org/officeDocument/2006/relationships/diagramLayout" Target="../diagrams/layout7.xml"/><Relationship Id="rId10"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file://localhost/Users/fqaiser/Box%20Sync/fqaiser/Springboard/Capstone/Deck/Visualizations/210217/category_distribution.png"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fqaiser/Box%20Sync/fqaiser/Springboard/Capstone/Deck/Visualizations/210217/exits_distribution.pn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fqaiser/Box%20Sync/fqaiser/Springboard/Capstone/Deck/Visualizations/210217/exits_distribution.png"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fqaiser/Box%20Sync/fqaiser/Springboard/Capstone/Deck/Visualizations/210217/exits_distribution.png"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file://localhost/Users/fqaiser/Box%20Sync/fqaiser/Springboard/Capstone/Deck/Visualizations/210217/positive_exits_distribution.png"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fqaiser/Box%20Sync/fqaiser/Springboard/Capstone/Deck/Visualizations/210217/exits_distribution_by_category.pn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file://localhost/Users/fqaiser/Box%20Sync/fqaiser/Springboard/Capstone/Deck/Visualizations/210217/months_to_exit_by_category.png"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file://localhost/Users/fqaiser/Box%20Sync/fqaiser/Springboard/Capstone/Deck/Visualizations/210217/correlation_statistics.pn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file://localhost/Users/fqaiser/Box%20Sync/fqaiser/Springboard/Capstone/Deck/Visualizations/210217/smote.png"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file://localhost/Users/fqaiser/Box%20Sync/fqaiser/Springboard/Capstone/Deck/Visualizations/210217/MultinomialNB(alpha=_cm.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file://localhost/Users/fqaiser/Box%20Sync/fqaiser/Springboard/Capstone/Deck/Visualizations/210217/MultinomialNB(alpha=_cm.p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file://localhost/Users/fqaiser/Box%20Sync/fqaiser/Springboard/Capstone/Deck/Visualizations/210217/MultinomialNB(alpha=_cm.p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file://localhost/Users/fqaiser/Box%20Sync/fqaiser/Springboard/Capstone/Deck/Visualizations/210217/MultinomialNB(alpha=_cm.png"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file://localhost/Users/fqaiser/Box%20Sync/fqaiser/Springboard/Capstone/Deck/Visualizations/210217/MultinomialNB(alpha=_cm.png"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file://localhost/Users/fqaiser/Box%20Sync/fqaiser/Springboard/Capstone/Deck/Visualizations/210217/MultinomialNB(alpha=_cm.png"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file://localhost/Users/fqaiser/Box%20Sync/fqaiser/Springboard/Capstone/Deck/Visualizations/210217/MultinomialNB(alpha=_cm.png"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1" Type="http://schemas.openxmlformats.org/officeDocument/2006/relationships/image" Target="file://localhost/Users/fqaiser/Box%20Sync/fqaiser/Springboard/Capstone/Deck/Visualizations/whatsapp_logo.png" TargetMode="External"/><Relationship Id="rId12" Type="http://schemas.openxmlformats.org/officeDocument/2006/relationships/image" Target="../media/image5.png"/><Relationship Id="rId13" Type="http://schemas.openxmlformats.org/officeDocument/2006/relationships/image" Target="file://localhost/Users/fqaiser/Box%20Sync/fqaiser/Springboard/Capstone/Deck/Visualizations/facebook_logo.png" TargetMode="External"/><Relationship Id="rId14" Type="http://schemas.openxmlformats.org/officeDocument/2006/relationships/image" Target="../media/image6.png"/><Relationship Id="rId15" Type="http://schemas.openxmlformats.org/officeDocument/2006/relationships/image" Target="file://localhost/Users/fqaiser/Box%20Sync/fqaiser/Springboard/Capstone/Deck/Visualizations/dyson_logo.png"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jpeg"/><Relationship Id="rId9" Type="http://schemas.openxmlformats.org/officeDocument/2006/relationships/image" Target="file://localhost/Users/fqaiser/Box%20Sync/fqaiser/Springboard/Capstone/Deck/Visualizations/Fab_logo.jpg" TargetMode="External"/><Relationship Id="rId10"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fqaiser/Box%20Sync/fqaiser/Springboard/Capstone/Deck/Visualizations/210217/VotingClassifier(est_cm.png"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fqaiser/Box%20Sync/fqaiser/Springboard/Capstone/Deck/Visualizations/210217/VotingClassifier(est_cm.png"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file://localhost/Users/fqaiser/Box%20Sync/fqaiser/Springboard/Capstone/Deck/Visualizations/predicted_exits_distribution_by_category.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www.cs.cmu.edu/~guangx/papers/icwsm12-long.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7.png"/><Relationship Id="rId9" Type="http://schemas.openxmlformats.org/officeDocument/2006/relationships/image" Target="file://localhost/Users/fqaiser/Box%20Sync/fqaiser/Springboard/Capstone/Deck/Visualizations/210217/mars_logo.png"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Startup exits</a:t>
            </a:r>
            <a:endParaRPr lang="en-US" dirty="0"/>
          </a:p>
        </p:txBody>
      </p:sp>
      <p:sp>
        <p:nvSpPr>
          <p:cNvPr id="3" name="Subtitle 2"/>
          <p:cNvSpPr>
            <a:spLocks noGrp="1"/>
          </p:cNvSpPr>
          <p:nvPr>
            <p:ph type="body" sz="half" idx="2"/>
          </p:nvPr>
        </p:nvSpPr>
        <p:spPr/>
        <p:txBody>
          <a:bodyPr/>
          <a:lstStyle/>
          <a:p>
            <a:r>
              <a:rPr lang="en-US" dirty="0" smtClean="0"/>
              <a:t>Farooq Qaiser</a:t>
            </a:r>
          </a:p>
          <a:p>
            <a:r>
              <a:rPr lang="en-US" dirty="0" smtClean="0"/>
              <a:t>21-02-2017</a:t>
            </a:r>
            <a:endParaRPr lang="en-US" dirty="0"/>
          </a:p>
        </p:txBody>
      </p:sp>
      <p:pic>
        <p:nvPicPr>
          <p:cNvPr id="6" name="Picture Placeholder 5"/>
          <p:cNvPicPr>
            <a:picLocks noGrp="1" noChangeAspect="1"/>
          </p:cNvPicPr>
          <p:nvPr>
            <p:ph type="pic" idx="1"/>
          </p:nvPr>
        </p:nvPicPr>
        <p:blipFill>
          <a:blip r:embed="rId3" r:link="rId4">
            <a:extLst>
              <a:ext uri="{28A0092B-C50C-407E-A947-70E740481C1C}">
                <a14:useLocalDpi xmlns:a14="http://schemas.microsoft.com/office/drawing/2010/main" val="0"/>
              </a:ext>
            </a:extLst>
          </a:blip>
          <a:stretch>
            <a:fillRect/>
          </a:stretch>
        </p:blipFill>
        <p:spPr>
          <a:xfrm>
            <a:off x="14843" y="-1"/>
            <a:ext cx="9112027" cy="4572000"/>
          </a:xfrm>
        </p:spPr>
      </p:pic>
    </p:spTree>
    <p:extLst>
      <p:ext uri="{BB962C8B-B14F-4D97-AF65-F5344CB8AC3E}">
        <p14:creationId xmlns:p14="http://schemas.microsoft.com/office/powerpoint/2010/main" val="449733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wrangling</a:t>
            </a:r>
            <a:endParaRPr lang="en-US"/>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77108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FFFF">
                    <a:lumMod val="95000"/>
                    <a:lumOff val="5000"/>
                  </a:srgbClr>
                </a:solidFill>
              </a:rPr>
              <a:t>Data wrangling</a:t>
            </a:r>
            <a:br>
              <a:rPr lang="en-US" dirty="0">
                <a:solidFill>
                  <a:srgbClr val="FFFFFF">
                    <a:lumMod val="95000"/>
                    <a:lumOff val="5000"/>
                  </a:srgbClr>
                </a:solidFill>
              </a:rPr>
            </a:br>
            <a:r>
              <a:rPr lang="en-US" sz="2200" dirty="0">
                <a:solidFill>
                  <a:srgbClr val="FFFFFF">
                    <a:lumMod val="95000"/>
                    <a:lumOff val="5000"/>
                  </a:srgbClr>
                </a:solidFill>
              </a:rPr>
              <a:t>SQL </a:t>
            </a:r>
            <a:r>
              <a:rPr lang="en-US" sz="2200" dirty="0" smtClean="0">
                <a:solidFill>
                  <a:srgbClr val="FFFFFF">
                    <a:lumMod val="95000"/>
                    <a:lumOff val="5000"/>
                  </a:srgbClr>
                </a:solidFill>
              </a:rPr>
              <a:t>To Pandas Data frames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96483589"/>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4764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a:t>
            </a:r>
            <a:br>
              <a:rPr lang="en-US" dirty="0" smtClean="0"/>
            </a:br>
            <a:r>
              <a:rPr lang="en-US" sz="2200" dirty="0" smtClean="0"/>
              <a:t>Pandas to features</a:t>
            </a:r>
            <a:endParaRPr lang="en-US" sz="2200"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877617562"/>
              </p:ext>
            </p:extLst>
          </p:nvPr>
        </p:nvGraphicFramePr>
        <p:xfrm>
          <a:off x="768350" y="2286000"/>
          <a:ext cx="7289800" cy="1979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7"/>
          <p:cNvGraphicFramePr>
            <a:graphicFrameLocks noGrp="1"/>
          </p:cNvGraphicFramePr>
          <p:nvPr>
            <p:ph sz="half" idx="2"/>
            <p:extLst>
              <p:ext uri="{D42A27DB-BD31-4B8C-83A1-F6EECF244321}">
                <p14:modId xmlns:p14="http://schemas.microsoft.com/office/powerpoint/2010/main" val="488527833"/>
              </p:ext>
            </p:extLst>
          </p:nvPr>
        </p:nvGraphicFramePr>
        <p:xfrm>
          <a:off x="768350" y="4467225"/>
          <a:ext cx="7289800" cy="19796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642776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549566" y="2658838"/>
            <a:ext cx="7727367" cy="3938513"/>
          </a:xfrm>
          <a:prstGeom prst="rect">
            <a:avLst/>
          </a:prstGeom>
        </p:spPr>
      </p:pic>
      <p:sp>
        <p:nvSpPr>
          <p:cNvPr id="2" name="Title 1"/>
          <p:cNvSpPr>
            <a:spLocks noGrp="1"/>
          </p:cNvSpPr>
          <p:nvPr>
            <p:ph type="title"/>
          </p:nvPr>
        </p:nvSpPr>
        <p:spPr/>
        <p:txBody>
          <a:bodyPr/>
          <a:lstStyle/>
          <a:p>
            <a:r>
              <a:rPr lang="en-US" dirty="0" smtClean="0"/>
              <a:t>Dataset</a:t>
            </a:r>
            <a:br>
              <a:rPr lang="en-US" dirty="0" smtClean="0"/>
            </a:br>
            <a:r>
              <a:rPr lang="en-US" sz="2200" dirty="0" smtClean="0"/>
              <a:t>43,298 samples and Plenty of missing data</a:t>
            </a:r>
            <a:endParaRPr lang="en-US" sz="2200" dirty="0"/>
          </a:p>
        </p:txBody>
      </p:sp>
      <p:sp>
        <p:nvSpPr>
          <p:cNvPr id="60" name="Rectangle 59"/>
          <p:cNvSpPr/>
          <p:nvPr/>
        </p:nvSpPr>
        <p:spPr>
          <a:xfrm>
            <a:off x="7709851" y="2996952"/>
            <a:ext cx="567082" cy="3600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00" dirty="0">
              <a:solidFill>
                <a:schemeClr val="bg1"/>
              </a:solidFill>
              <a:latin typeface="Interstate Light" charset="0"/>
              <a:ea typeface="Interstate Light" charset="0"/>
              <a:cs typeface="Interstate Ligh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57551348"/>
              </p:ext>
            </p:extLst>
          </p:nvPr>
        </p:nvGraphicFramePr>
        <p:xfrm>
          <a:off x="919567" y="1920195"/>
          <a:ext cx="6524784" cy="1696770"/>
        </p:xfrm>
        <a:graphic>
          <a:graphicData uri="http://schemas.openxmlformats.org/drawingml/2006/table">
            <a:tbl>
              <a:tblPr>
                <a:tableStyleId>{5C22544A-7EE6-4342-B048-85BDC9FD1C3A}</a:tableStyleId>
              </a:tblPr>
              <a:tblGrid>
                <a:gridCol w="407799"/>
                <a:gridCol w="407799"/>
                <a:gridCol w="407799"/>
                <a:gridCol w="407799"/>
                <a:gridCol w="407799"/>
                <a:gridCol w="407799"/>
                <a:gridCol w="407799"/>
                <a:gridCol w="407799"/>
                <a:gridCol w="407799"/>
                <a:gridCol w="407799"/>
                <a:gridCol w="407799"/>
                <a:gridCol w="407799"/>
                <a:gridCol w="407799"/>
                <a:gridCol w="407799"/>
                <a:gridCol w="407799"/>
                <a:gridCol w="407799"/>
              </a:tblGrid>
              <a:tr h="1696770">
                <a:tc>
                  <a:txBody>
                    <a:bodyPr/>
                    <a:lstStyle/>
                    <a:p>
                      <a:pPr algn="ctr"/>
                      <a:r>
                        <a:rPr lang="en-US" sz="1400" b="0" dirty="0" smtClean="0"/>
                        <a:t>ID</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Status</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Founding</a:t>
                      </a:r>
                      <a:r>
                        <a:rPr lang="en-US" sz="1400" b="0" baseline="0" dirty="0" smtClean="0"/>
                        <a:t> Date</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Country</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City</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Sector</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 Board</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 Employees</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 Founders</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 Milestones</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 Funding Events</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 Total Raised</a:t>
                      </a:r>
                      <a:r>
                        <a:rPr lang="en-US" sz="1400" b="0" baseline="0" dirty="0" smtClean="0"/>
                        <a:t> to Date</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 Last Raised</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Top VC Backed</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TC Articles</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c>
                  <a:txBody>
                    <a:bodyPr/>
                    <a:lstStyle/>
                    <a:p>
                      <a:pPr algn="ctr"/>
                      <a:r>
                        <a:rPr lang="en-US" sz="1400" b="0" dirty="0" smtClean="0"/>
                        <a:t>Previously Founded</a:t>
                      </a:r>
                      <a:endParaRPr lang="en-US" sz="1400" b="0" dirty="0"/>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D147"/>
                    </a:solidFill>
                  </a:tcPr>
                </a:tc>
              </a:tr>
            </a:tbl>
          </a:graphicData>
        </a:graphic>
      </p:graphicFrame>
    </p:spTree>
    <p:extLst>
      <p:ext uri="{BB962C8B-B14F-4D97-AF65-F5344CB8AC3E}">
        <p14:creationId xmlns:p14="http://schemas.microsoft.com/office/powerpoint/2010/main" val="826751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Future Improvements</a:t>
            </a:r>
            <a:br>
              <a:rPr lang="en-US" dirty="0"/>
            </a:br>
            <a:r>
              <a:rPr lang="en-US" sz="2200" dirty="0"/>
              <a:t> </a:t>
            </a:r>
            <a:endParaRPr lang="en-US" dirty="0"/>
          </a:p>
        </p:txBody>
      </p:sp>
      <p:sp>
        <p:nvSpPr>
          <p:cNvPr id="3" name="Content Placeholder 2"/>
          <p:cNvSpPr>
            <a:spLocks noGrp="1"/>
          </p:cNvSpPr>
          <p:nvPr>
            <p:ph idx="1"/>
          </p:nvPr>
        </p:nvSpPr>
        <p:spPr/>
        <p:txBody>
          <a:bodyPr/>
          <a:lstStyle/>
          <a:p>
            <a:pPr lvl="0"/>
            <a:r>
              <a:rPr lang="en-US" dirty="0" smtClean="0"/>
              <a:t>Use </a:t>
            </a:r>
            <a:r>
              <a:rPr lang="en-US" dirty="0"/>
              <a:t>CrunchBase </a:t>
            </a:r>
            <a:r>
              <a:rPr lang="en-US" dirty="0" smtClean="0"/>
              <a:t>API to fill in data that was previously missing</a:t>
            </a:r>
          </a:p>
          <a:p>
            <a:r>
              <a:rPr lang="en-US" dirty="0"/>
              <a:t>Use CrunchBase API to </a:t>
            </a:r>
            <a:r>
              <a:rPr lang="en-US" dirty="0" smtClean="0"/>
              <a:t>gather data on startups founded after 2009</a:t>
            </a:r>
          </a:p>
          <a:p>
            <a:r>
              <a:rPr lang="en-US" dirty="0" smtClean="0"/>
              <a:t>Interface Pandas directly with MySQL </a:t>
            </a:r>
          </a:p>
          <a:p>
            <a:r>
              <a:rPr lang="en-US" dirty="0" smtClean="0"/>
              <a:t>Use more granular location data through Google APIs</a:t>
            </a:r>
          </a:p>
        </p:txBody>
      </p:sp>
    </p:spTree>
    <p:extLst>
      <p:ext uri="{BB962C8B-B14F-4D97-AF65-F5344CB8AC3E}">
        <p14:creationId xmlns:p14="http://schemas.microsoft.com/office/powerpoint/2010/main" val="3606367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9572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distribution</a:t>
            </a:r>
            <a:br>
              <a:rPr lang="en-US" dirty="0" smtClean="0"/>
            </a:br>
            <a:r>
              <a:rPr lang="en-US" sz="2200" dirty="0" smtClean="0"/>
              <a:t>Most of sample consists of internet or software related startups</a:t>
            </a:r>
            <a:endParaRPr lang="en-US" sz="2200" dirty="0"/>
          </a:p>
        </p:txBody>
      </p:sp>
      <p:pic>
        <p:nvPicPr>
          <p:cNvPr id="5" name="Content Placeholder 4"/>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1534472" y="2096758"/>
            <a:ext cx="5757554" cy="4401207"/>
          </a:xfrm>
        </p:spPr>
      </p:pic>
    </p:spTree>
    <p:extLst>
      <p:ext uri="{BB962C8B-B14F-4D97-AF65-F5344CB8AC3E}">
        <p14:creationId xmlns:p14="http://schemas.microsoft.com/office/powerpoint/2010/main" val="19566068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Exits by Type</a:t>
            </a:r>
            <a:r>
              <a:rPr lang="en-US" sz="2200" dirty="0" smtClean="0"/>
              <a:t> </a:t>
            </a:r>
            <a:br>
              <a:rPr lang="en-US" sz="2200" dirty="0" smtClean="0"/>
            </a:br>
            <a:endParaRPr lang="en-US" sz="2200" dirty="0"/>
          </a:p>
        </p:txBody>
      </p:sp>
      <p:pic>
        <p:nvPicPr>
          <p:cNvPr id="5" name="Content Placeholder 4"/>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1359520" y="1965956"/>
            <a:ext cx="6107461" cy="4662811"/>
          </a:xfrm>
        </p:spPr>
      </p:pic>
    </p:spTree>
    <p:extLst>
      <p:ext uri="{BB962C8B-B14F-4D97-AF65-F5344CB8AC3E}">
        <p14:creationId xmlns:p14="http://schemas.microsoft.com/office/powerpoint/2010/main" val="444978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Exits by Type</a:t>
            </a:r>
            <a:r>
              <a:rPr lang="en-US" sz="2200" dirty="0" smtClean="0"/>
              <a:t> </a:t>
            </a:r>
            <a:br>
              <a:rPr lang="en-US" sz="2200" dirty="0" smtClean="0"/>
            </a:br>
            <a:r>
              <a:rPr lang="en-US" sz="2200" dirty="0" smtClean="0"/>
              <a:t>underrepresentation of closed startups; biased Data!</a:t>
            </a:r>
            <a:endParaRPr lang="en-US" sz="2200" dirty="0"/>
          </a:p>
        </p:txBody>
      </p:sp>
      <p:pic>
        <p:nvPicPr>
          <p:cNvPr id="5" name="Content Placeholder 4"/>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1359520" y="1965956"/>
            <a:ext cx="6107461" cy="4662811"/>
          </a:xfrm>
        </p:spPr>
      </p:pic>
      <p:sp>
        <p:nvSpPr>
          <p:cNvPr id="3" name="Rectangle 2"/>
          <p:cNvSpPr/>
          <p:nvPr/>
        </p:nvSpPr>
        <p:spPr>
          <a:xfrm>
            <a:off x="2195736" y="1885358"/>
            <a:ext cx="2415932" cy="48240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03175" y="1985095"/>
            <a:ext cx="936104" cy="48240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8297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Exits by Type</a:t>
            </a:r>
            <a:r>
              <a:rPr lang="en-US" sz="2200" dirty="0" smtClean="0"/>
              <a:t> </a:t>
            </a:r>
            <a:br>
              <a:rPr lang="en-US" sz="2200" dirty="0" smtClean="0"/>
            </a:br>
            <a:r>
              <a:rPr lang="en-US" sz="2200" dirty="0" smtClean="0"/>
              <a:t>Significant class imbalance</a:t>
            </a:r>
            <a:endParaRPr lang="en-US" sz="2200" dirty="0"/>
          </a:p>
        </p:txBody>
      </p:sp>
      <p:pic>
        <p:nvPicPr>
          <p:cNvPr id="5" name="Content Placeholder 4"/>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1359520" y="1965956"/>
            <a:ext cx="6107461" cy="4662811"/>
          </a:xfrm>
        </p:spPr>
      </p:pic>
      <p:sp>
        <p:nvSpPr>
          <p:cNvPr id="4" name="Rectangle 3"/>
          <p:cNvSpPr/>
          <p:nvPr/>
        </p:nvSpPr>
        <p:spPr>
          <a:xfrm>
            <a:off x="2184640" y="5445223"/>
            <a:ext cx="2199908" cy="411171"/>
          </a:xfrm>
          <a:prstGeom prst="rect">
            <a:avLst/>
          </a:prstGeom>
          <a:solidFill>
            <a:srgbClr val="FFD147">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100" y="2131696"/>
            <a:ext cx="2199908" cy="3724700"/>
          </a:xfrm>
          <a:prstGeom prst="rect">
            <a:avLst/>
          </a:prstGeom>
          <a:solidFill>
            <a:schemeClr val="accent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84640" y="5043748"/>
            <a:ext cx="2199908" cy="430887"/>
          </a:xfrm>
          <a:prstGeom prst="rect">
            <a:avLst/>
          </a:prstGeom>
          <a:noFill/>
        </p:spPr>
        <p:txBody>
          <a:bodyPr wrap="square" rtlCol="0">
            <a:spAutoFit/>
          </a:bodyPr>
          <a:lstStyle/>
          <a:p>
            <a:pPr algn="ctr"/>
            <a:r>
              <a:rPr lang="en-US" sz="2200" dirty="0" smtClean="0"/>
              <a:t>Positive Exits</a:t>
            </a:r>
            <a:endParaRPr lang="en-US" sz="2200" dirty="0"/>
          </a:p>
        </p:txBody>
      </p:sp>
      <p:sp>
        <p:nvSpPr>
          <p:cNvPr id="8" name="TextBox 7"/>
          <p:cNvSpPr txBox="1"/>
          <p:nvPr/>
        </p:nvSpPr>
        <p:spPr>
          <a:xfrm>
            <a:off x="4934101" y="1700808"/>
            <a:ext cx="2199907" cy="430887"/>
          </a:xfrm>
          <a:prstGeom prst="rect">
            <a:avLst/>
          </a:prstGeom>
          <a:noFill/>
        </p:spPr>
        <p:txBody>
          <a:bodyPr wrap="square" rtlCol="0">
            <a:spAutoFit/>
          </a:bodyPr>
          <a:lstStyle/>
          <a:p>
            <a:pPr algn="ctr"/>
            <a:r>
              <a:rPr lang="en-US" sz="2200" dirty="0" smtClean="0"/>
              <a:t>Negative Exits</a:t>
            </a:r>
            <a:endParaRPr lang="en-US" sz="2200" dirty="0"/>
          </a:p>
        </p:txBody>
      </p:sp>
    </p:spTree>
    <p:extLst>
      <p:ext uri="{BB962C8B-B14F-4D97-AF65-F5344CB8AC3E}">
        <p14:creationId xmlns:p14="http://schemas.microsoft.com/office/powerpoint/2010/main" val="1783878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9144000" cy="6858000"/>
          </a:xfrm>
        </p:spPr>
        <p:txBody>
          <a:bodyPr>
            <a:normAutofit/>
          </a:bodyPr>
          <a:lstStyle/>
          <a:p>
            <a:pPr algn="ctr"/>
            <a:r>
              <a:rPr lang="en-US" sz="9600" dirty="0" smtClean="0">
                <a:solidFill>
                  <a:srgbClr val="FFD147"/>
                </a:solidFill>
              </a:rPr>
              <a:t>Only 25% of </a:t>
            </a:r>
            <a:br>
              <a:rPr lang="en-US" sz="9600" dirty="0" smtClean="0">
                <a:solidFill>
                  <a:srgbClr val="FFD147"/>
                </a:solidFill>
              </a:rPr>
            </a:br>
            <a:r>
              <a:rPr lang="en-US" sz="9600" dirty="0" smtClean="0">
                <a:solidFill>
                  <a:srgbClr val="FFD147"/>
                </a:solidFill>
              </a:rPr>
              <a:t>venture-backed </a:t>
            </a:r>
            <a:r>
              <a:rPr lang="en-US" sz="9600" dirty="0">
                <a:solidFill>
                  <a:srgbClr val="FFD147"/>
                </a:solidFill>
              </a:rPr>
              <a:t>startups </a:t>
            </a:r>
            <a:r>
              <a:rPr lang="en-US" sz="9600" dirty="0" smtClean="0">
                <a:solidFill>
                  <a:srgbClr val="FFD147"/>
                </a:solidFill>
              </a:rPr>
              <a:t>succeed</a:t>
            </a:r>
            <a:endParaRPr lang="en-US" sz="9600" dirty="0">
              <a:solidFill>
                <a:srgbClr val="FFD147"/>
              </a:solidFill>
            </a:endParaRPr>
          </a:p>
        </p:txBody>
      </p:sp>
    </p:spTree>
    <p:extLst>
      <p:ext uri="{BB962C8B-B14F-4D97-AF65-F5344CB8AC3E}">
        <p14:creationId xmlns:p14="http://schemas.microsoft.com/office/powerpoint/2010/main" val="10622118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Exits by Category </a:t>
            </a:r>
            <a:br>
              <a:rPr lang="en-US" dirty="0" smtClean="0"/>
            </a:br>
            <a:r>
              <a:rPr lang="en-US" sz="2200" dirty="0" smtClean="0"/>
              <a:t>Most of the positive exits are from software and Internet startups</a:t>
            </a:r>
            <a:endParaRPr lang="en-US" sz="2200" dirty="0"/>
          </a:p>
        </p:txBody>
      </p:sp>
      <p:pic>
        <p:nvPicPr>
          <p:cNvPr id="5" name="Content Placeholder 4"/>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1590990" y="2112653"/>
            <a:ext cx="5644518" cy="4369417"/>
          </a:xfrm>
        </p:spPr>
      </p:pic>
    </p:spTree>
    <p:extLst>
      <p:ext uri="{BB962C8B-B14F-4D97-AF65-F5344CB8AC3E}">
        <p14:creationId xmlns:p14="http://schemas.microsoft.com/office/powerpoint/2010/main" val="736906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Exits by Category </a:t>
            </a:r>
            <a:br>
              <a:rPr lang="en-US" dirty="0" smtClean="0"/>
            </a:br>
            <a:r>
              <a:rPr lang="en-US" sz="2200" dirty="0" smtClean="0"/>
              <a:t>Security startups are the most likely to achieve a positive exit</a:t>
            </a:r>
            <a:endParaRPr lang="en-US" sz="2200" dirty="0"/>
          </a:p>
        </p:txBody>
      </p:sp>
      <p:pic>
        <p:nvPicPr>
          <p:cNvPr id="5" name="Content Placeholder 4"/>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916315" y="2054347"/>
            <a:ext cx="6993869" cy="4486031"/>
          </a:xfrm>
        </p:spPr>
      </p:pic>
    </p:spTree>
    <p:extLst>
      <p:ext uri="{BB962C8B-B14F-4D97-AF65-F5344CB8AC3E}">
        <p14:creationId xmlns:p14="http://schemas.microsoft.com/office/powerpoint/2010/main" val="1270697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months to positive exit</a:t>
            </a:r>
            <a:br>
              <a:rPr lang="en-US" dirty="0" smtClean="0"/>
            </a:br>
            <a:r>
              <a:rPr lang="en-US" sz="2200" dirty="0" smtClean="0"/>
              <a:t>Security startups are the most likely to achieve a positive exit</a:t>
            </a:r>
            <a:endParaRPr lang="en-US" sz="2200" dirty="0"/>
          </a:p>
        </p:txBody>
      </p:sp>
      <p:pic>
        <p:nvPicPr>
          <p:cNvPr id="5" name="Content Placeholder 4"/>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916316" y="2054347"/>
            <a:ext cx="6993867" cy="4486030"/>
          </a:xfrm>
        </p:spPr>
      </p:pic>
    </p:spTree>
    <p:extLst>
      <p:ext uri="{BB962C8B-B14F-4D97-AF65-F5344CB8AC3E}">
        <p14:creationId xmlns:p14="http://schemas.microsoft.com/office/powerpoint/2010/main" val="12622753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after 3 years </a:t>
            </a:r>
            <a:br>
              <a:rPr lang="en-US" dirty="0" smtClean="0"/>
            </a:br>
            <a:r>
              <a:rPr lang="en-US" sz="2200" dirty="0"/>
              <a:t> </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761786"/>
              </p:ext>
            </p:extLst>
          </p:nvPr>
        </p:nvGraphicFramePr>
        <p:xfrm>
          <a:off x="768350" y="2458195"/>
          <a:ext cx="7764090" cy="3678334"/>
        </p:xfrm>
        <a:graphic>
          <a:graphicData uri="http://schemas.openxmlformats.org/drawingml/2006/table">
            <a:tbl>
              <a:tblPr firstRow="1" firstCol="1">
                <a:tableStyleId>{073A0DAA-6AF3-43AB-8588-CEC1D06C72B9}</a:tableStyleId>
              </a:tblPr>
              <a:tblGrid>
                <a:gridCol w="2219474"/>
                <a:gridCol w="1386154"/>
                <a:gridCol w="1386154"/>
                <a:gridCol w="1386154"/>
                <a:gridCol w="1386154"/>
              </a:tblGrid>
              <a:tr h="334394">
                <a:tc>
                  <a:txBody>
                    <a:bodyPr/>
                    <a:lstStyle/>
                    <a:p>
                      <a:pPr algn="l" fontAlgn="ctr"/>
                      <a:endParaRPr lang="en-US" sz="1800" b="0" i="0" u="none" strike="noStrike" dirty="0">
                        <a:solidFill>
                          <a:srgbClr val="000000"/>
                        </a:solidFill>
                        <a:effectLst/>
                        <a:latin typeface="+mn-lt"/>
                      </a:endParaRPr>
                    </a:p>
                  </a:txBody>
                  <a:tcPr marL="4777" marR="4777" marT="4777"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solidFill>
                            <a:schemeClr val="bg1"/>
                          </a:solidFill>
                          <a:effectLst/>
                          <a:latin typeface="+mn-lt"/>
                        </a:rPr>
                        <a:t>Mean</a:t>
                      </a:r>
                      <a:endParaRPr lang="en-US" sz="1800" b="0" i="0" u="none" strike="noStrike" dirty="0">
                        <a:solidFill>
                          <a:schemeClr val="bg1"/>
                        </a:solidFill>
                        <a:effectLst/>
                        <a:latin typeface="+mn-lt"/>
                      </a:endParaRPr>
                    </a:p>
                  </a:txBody>
                  <a:tcPr marL="4777"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147"/>
                    </a:solidFill>
                  </a:tcPr>
                </a:tc>
                <a:tc>
                  <a:txBody>
                    <a:bodyPr/>
                    <a:lstStyle/>
                    <a:p>
                      <a:pPr algn="ctr" fontAlgn="ctr"/>
                      <a:r>
                        <a:rPr lang="en-US" sz="1800" u="none" strike="noStrike" dirty="0" smtClean="0">
                          <a:solidFill>
                            <a:schemeClr val="bg1"/>
                          </a:solidFill>
                          <a:effectLst/>
                          <a:latin typeface="+mn-lt"/>
                        </a:rPr>
                        <a:t>n</a:t>
                      </a:r>
                      <a:endParaRPr lang="en-US" sz="1800" b="0" i="0" u="none" strike="noStrike" dirty="0">
                        <a:solidFill>
                          <a:schemeClr val="bg1"/>
                        </a:solidFill>
                        <a:effectLst/>
                        <a:latin typeface="+mn-lt"/>
                      </a:endParaRPr>
                    </a:p>
                  </a:txBody>
                  <a:tcPr marL="4777"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147"/>
                    </a:solidFill>
                  </a:tcPr>
                </a:tc>
                <a:tc>
                  <a:txBody>
                    <a:bodyPr/>
                    <a:lstStyle/>
                    <a:p>
                      <a:pPr algn="ctr" fontAlgn="ctr"/>
                      <a:r>
                        <a:rPr lang="en-US" sz="1800" u="none" strike="noStrike" dirty="0">
                          <a:effectLst/>
                          <a:latin typeface="+mn-lt"/>
                        </a:rPr>
                        <a:t>Mean</a:t>
                      </a:r>
                      <a:endParaRPr lang="en-US" sz="1800" b="0" i="0" u="none" strike="noStrike" dirty="0">
                        <a:solidFill>
                          <a:srgbClr val="000000"/>
                        </a:solidFill>
                        <a:effectLst/>
                        <a:latin typeface="+mn-lt"/>
                      </a:endParaRPr>
                    </a:p>
                  </a:txBody>
                  <a:tcPr marL="4777"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4C22"/>
                    </a:solidFill>
                  </a:tcPr>
                </a:tc>
                <a:tc>
                  <a:txBody>
                    <a:bodyPr/>
                    <a:lstStyle/>
                    <a:p>
                      <a:pPr algn="ctr" fontAlgn="ctr"/>
                      <a:r>
                        <a:rPr lang="en-US" sz="1800" u="none" strike="noStrike" dirty="0" smtClean="0">
                          <a:effectLst/>
                          <a:latin typeface="+mn-lt"/>
                        </a:rPr>
                        <a:t>n</a:t>
                      </a:r>
                      <a:endParaRPr lang="en-US" sz="1800" b="0" i="0" u="none" strike="noStrike" dirty="0">
                        <a:solidFill>
                          <a:srgbClr val="000000"/>
                        </a:solidFill>
                        <a:effectLst/>
                        <a:latin typeface="+mn-lt"/>
                      </a:endParaRPr>
                    </a:p>
                  </a:txBody>
                  <a:tcPr marL="4777"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4C22"/>
                    </a:solidFill>
                  </a:tcPr>
                </a:tc>
              </a:tr>
              <a:tr h="334394">
                <a:tc>
                  <a:txBody>
                    <a:bodyPr/>
                    <a:lstStyle/>
                    <a:p>
                      <a:pPr algn="l" fontAlgn="ctr"/>
                      <a:r>
                        <a:rPr lang="en-US" sz="1800" u="none" strike="noStrike" dirty="0">
                          <a:solidFill>
                            <a:schemeClr val="tx1"/>
                          </a:solidFill>
                          <a:effectLst/>
                          <a:latin typeface="+mn-lt"/>
                        </a:rPr>
                        <a:t># Employees</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nb-NO" sz="1800" u="none" strike="noStrike" dirty="0">
                          <a:effectLst/>
                          <a:latin typeface="+mn-lt"/>
                        </a:rPr>
                        <a:t>0.38</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fi-FI" sz="1800" u="none" strike="noStrike" dirty="0">
                          <a:effectLst/>
                          <a:latin typeface="+mn-lt"/>
                        </a:rPr>
                        <a:t>1,670</a:t>
                      </a:r>
                      <a:endParaRPr lang="fi-FI"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nb-NO" sz="1800" u="none" strike="noStrike" dirty="0">
                          <a:effectLst/>
                          <a:latin typeface="+mn-lt"/>
                        </a:rPr>
                        <a:t>0.36</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cs-CZ" sz="1800" u="none" strike="noStrike">
                          <a:effectLst/>
                          <a:latin typeface="+mn-lt"/>
                        </a:rPr>
                        <a:t>11,225</a:t>
                      </a:r>
                      <a:endParaRPr lang="cs-CZ"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4394">
                <a:tc>
                  <a:txBody>
                    <a:bodyPr/>
                    <a:lstStyle/>
                    <a:p>
                      <a:pPr algn="l" fontAlgn="ctr"/>
                      <a:r>
                        <a:rPr lang="en-US" sz="1800" u="none" strike="noStrike" dirty="0">
                          <a:solidFill>
                            <a:schemeClr val="tx1"/>
                          </a:solidFill>
                          <a:effectLst/>
                          <a:latin typeface="+mn-lt"/>
                        </a:rPr>
                        <a:t># Founders</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nb-NO" sz="1800" u="none" strike="noStrike" dirty="0">
                          <a:effectLst/>
                          <a:latin typeface="+mn-lt"/>
                        </a:rPr>
                        <a:t>1.70</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fi-FI" sz="1800" u="none" strike="noStrike" dirty="0">
                          <a:effectLst/>
                          <a:latin typeface="+mn-lt"/>
                        </a:rPr>
                        <a:t>1,172</a:t>
                      </a:r>
                      <a:endParaRPr lang="fi-FI"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nb-NO" sz="1800" u="none" strike="noStrike" dirty="0">
                          <a:effectLst/>
                          <a:latin typeface="+mn-lt"/>
                        </a:rPr>
                        <a:t>1.54</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is-IS" sz="1800" u="none" strike="noStrike">
                          <a:effectLst/>
                          <a:latin typeface="+mn-lt"/>
                        </a:rPr>
                        <a:t>7,023</a:t>
                      </a:r>
                      <a:endParaRPr lang="is-IS"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4394">
                <a:tc>
                  <a:txBody>
                    <a:bodyPr/>
                    <a:lstStyle/>
                    <a:p>
                      <a:pPr algn="l" fontAlgn="ctr"/>
                      <a:r>
                        <a:rPr lang="en-US" sz="1800" u="none" strike="noStrike" dirty="0">
                          <a:solidFill>
                            <a:schemeClr val="tx1"/>
                          </a:solidFill>
                          <a:effectLst/>
                          <a:latin typeface="+mn-lt"/>
                        </a:rPr>
                        <a:t># Board</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nb-NO" sz="1800" u="none" strike="noStrike" dirty="0">
                          <a:effectLst/>
                          <a:latin typeface="+mn-lt"/>
                        </a:rPr>
                        <a:t>0.42</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cs-CZ" sz="1800" u="none" strike="noStrike" dirty="0">
                          <a:effectLst/>
                          <a:latin typeface="+mn-lt"/>
                        </a:rPr>
                        <a:t>183</a:t>
                      </a:r>
                      <a:endParaRPr lang="cs-CZ"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nb-NO" sz="1800" u="none" strike="noStrike" dirty="0">
                          <a:effectLst/>
                          <a:latin typeface="+mn-lt"/>
                        </a:rPr>
                        <a:t>0.22</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is-IS" sz="1800" u="none" strike="noStrike">
                          <a:effectLst/>
                          <a:latin typeface="+mn-lt"/>
                        </a:rPr>
                        <a:t>1,070</a:t>
                      </a:r>
                      <a:endParaRPr lang="is-IS"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4394">
                <a:tc>
                  <a:txBody>
                    <a:bodyPr/>
                    <a:lstStyle/>
                    <a:p>
                      <a:pPr algn="l" fontAlgn="ctr"/>
                      <a:r>
                        <a:rPr lang="en-US" sz="1800" u="none" strike="noStrike" dirty="0">
                          <a:solidFill>
                            <a:schemeClr val="tx1"/>
                          </a:solidFill>
                          <a:effectLst/>
                          <a:latin typeface="+mn-lt"/>
                        </a:rPr>
                        <a:t># Milestones</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nb-NO" sz="1800" u="none" strike="noStrike" dirty="0">
                          <a:effectLst/>
                          <a:latin typeface="+mn-lt"/>
                        </a:rPr>
                        <a:t>0.45</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ru-RU" sz="1800" u="none" strike="noStrike" dirty="0">
                          <a:effectLst/>
                          <a:latin typeface="+mn-lt"/>
                        </a:rPr>
                        <a:t>858</a:t>
                      </a:r>
                      <a:endParaRPr lang="ru-RU"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nb-NO" sz="1800" u="none" strike="noStrike" dirty="0">
                          <a:effectLst/>
                          <a:latin typeface="+mn-lt"/>
                        </a:rPr>
                        <a:t>0.61</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uk-UA" sz="1800" u="none" strike="noStrike">
                          <a:effectLst/>
                          <a:latin typeface="+mn-lt"/>
                        </a:rPr>
                        <a:t>4,190</a:t>
                      </a:r>
                      <a:endParaRPr lang="uk-UA"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4394">
                <a:tc>
                  <a:txBody>
                    <a:bodyPr/>
                    <a:lstStyle/>
                    <a:p>
                      <a:pPr algn="l" fontAlgn="ctr"/>
                      <a:r>
                        <a:rPr lang="en-US" sz="1800" u="none" strike="noStrike" dirty="0">
                          <a:solidFill>
                            <a:schemeClr val="tx1"/>
                          </a:solidFill>
                          <a:effectLst/>
                          <a:latin typeface="+mn-lt"/>
                        </a:rPr>
                        <a:t># Funding Events</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nb-NO" sz="1800" u="none" strike="noStrike" dirty="0">
                          <a:effectLst/>
                          <a:latin typeface="+mn-lt"/>
                        </a:rPr>
                        <a:t>0.85</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fi-FI" sz="1800" u="none" strike="noStrike" dirty="0">
                          <a:effectLst/>
                          <a:latin typeface="+mn-lt"/>
                        </a:rPr>
                        <a:t>1,908</a:t>
                      </a:r>
                      <a:endParaRPr lang="fi-FI"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nb-NO" sz="1800" u="none" strike="noStrike" dirty="0">
                          <a:effectLst/>
                          <a:latin typeface="+mn-lt"/>
                        </a:rPr>
                        <a:t>0.59</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cs-CZ" sz="1800" u="none" strike="noStrike">
                          <a:effectLst/>
                          <a:latin typeface="+mn-lt"/>
                        </a:rPr>
                        <a:t>11,138</a:t>
                      </a:r>
                      <a:endParaRPr lang="cs-CZ"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4394">
                <a:tc>
                  <a:txBody>
                    <a:bodyPr/>
                    <a:lstStyle/>
                    <a:p>
                      <a:pPr algn="l" fontAlgn="ctr"/>
                      <a:r>
                        <a:rPr lang="en-US" sz="1800" u="none" strike="noStrike" dirty="0">
                          <a:solidFill>
                            <a:schemeClr val="tx1"/>
                          </a:solidFill>
                          <a:effectLst/>
                          <a:latin typeface="+mn-lt"/>
                        </a:rPr>
                        <a:t>$ Total Raised to Date</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en-US" sz="1800" u="none" strike="noStrike" dirty="0">
                          <a:effectLst/>
                          <a:latin typeface="+mn-lt"/>
                        </a:rPr>
                        <a:t>$6,787,465</a:t>
                      </a:r>
                      <a:endParaRPr lang="en-US"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fi-FI" sz="1800" u="none" strike="noStrike" dirty="0">
                          <a:effectLst/>
                          <a:latin typeface="+mn-lt"/>
                        </a:rPr>
                        <a:t>1,908</a:t>
                      </a:r>
                      <a:endParaRPr lang="fi-FI"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en-US" sz="1800" u="none" strike="noStrike" dirty="0">
                          <a:effectLst/>
                          <a:latin typeface="+mn-lt"/>
                        </a:rPr>
                        <a:t>$2,764,268</a:t>
                      </a:r>
                      <a:endParaRPr lang="en-US"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cs-CZ" sz="1800" u="none" strike="noStrike">
                          <a:effectLst/>
                          <a:latin typeface="+mn-lt"/>
                        </a:rPr>
                        <a:t>11,138</a:t>
                      </a:r>
                      <a:endParaRPr lang="cs-CZ"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4394">
                <a:tc>
                  <a:txBody>
                    <a:bodyPr/>
                    <a:lstStyle/>
                    <a:p>
                      <a:pPr algn="l" fontAlgn="ctr"/>
                      <a:r>
                        <a:rPr lang="en-US" sz="1800" u="none" strike="noStrike" dirty="0">
                          <a:solidFill>
                            <a:schemeClr val="tx1"/>
                          </a:solidFill>
                          <a:effectLst/>
                          <a:latin typeface="+mn-lt"/>
                        </a:rPr>
                        <a:t>$ Last raised</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en-US" sz="1800" u="none" strike="noStrike" dirty="0">
                          <a:effectLst/>
                          <a:latin typeface="+mn-lt"/>
                        </a:rPr>
                        <a:t>$4,200,506</a:t>
                      </a:r>
                      <a:endParaRPr lang="en-US"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fi-FI" sz="1800" u="none" strike="noStrike">
                          <a:effectLst/>
                          <a:latin typeface="+mn-lt"/>
                        </a:rPr>
                        <a:t>1,908</a:t>
                      </a:r>
                      <a:endParaRPr lang="fi-FI"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en-US" sz="1800" u="none" strike="noStrike" dirty="0">
                          <a:effectLst/>
                          <a:latin typeface="+mn-lt"/>
                        </a:rPr>
                        <a:t>$2,024,625</a:t>
                      </a:r>
                      <a:endParaRPr lang="en-US"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cs-CZ" sz="1800" u="none" strike="noStrike">
                          <a:effectLst/>
                          <a:latin typeface="+mn-lt"/>
                        </a:rPr>
                        <a:t>11,138</a:t>
                      </a:r>
                      <a:endParaRPr lang="cs-CZ"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4394">
                <a:tc>
                  <a:txBody>
                    <a:bodyPr/>
                    <a:lstStyle/>
                    <a:p>
                      <a:pPr algn="l" fontAlgn="ctr"/>
                      <a:r>
                        <a:rPr lang="en-US" sz="1800" u="none" strike="noStrike" dirty="0" smtClean="0">
                          <a:solidFill>
                            <a:schemeClr val="tx1"/>
                          </a:solidFill>
                          <a:effectLst/>
                          <a:latin typeface="+mn-lt"/>
                        </a:rPr>
                        <a:t># Top </a:t>
                      </a:r>
                      <a:r>
                        <a:rPr lang="en-US" sz="1800" u="none" strike="noStrike" dirty="0">
                          <a:solidFill>
                            <a:schemeClr val="tx1"/>
                          </a:solidFill>
                          <a:effectLst/>
                          <a:latin typeface="+mn-lt"/>
                        </a:rPr>
                        <a:t>VC </a:t>
                      </a:r>
                      <a:r>
                        <a:rPr lang="en-US" sz="1800" u="none" strike="noStrike" dirty="0" smtClean="0">
                          <a:solidFill>
                            <a:schemeClr val="tx1"/>
                          </a:solidFill>
                          <a:effectLst/>
                          <a:latin typeface="+mn-lt"/>
                        </a:rPr>
                        <a:t>Investors</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nb-NO" sz="1800" u="none" strike="noStrike">
                          <a:effectLst/>
                          <a:latin typeface="+mn-lt"/>
                        </a:rPr>
                        <a:t>1.81</a:t>
                      </a:r>
                      <a:endParaRPr lang="nb-NO"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cs-CZ" sz="1800" u="none" strike="noStrike" dirty="0">
                          <a:effectLst/>
                          <a:latin typeface="+mn-lt"/>
                        </a:rPr>
                        <a:t>1,683</a:t>
                      </a:r>
                      <a:endParaRPr lang="cs-CZ"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nb-NO" sz="1800" u="none" strike="noStrike" dirty="0">
                          <a:effectLst/>
                          <a:latin typeface="+mn-lt"/>
                        </a:rPr>
                        <a:t>0.96</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is-IS" sz="1800" u="none" strike="noStrike" dirty="0">
                          <a:effectLst/>
                          <a:latin typeface="+mn-lt"/>
                        </a:rPr>
                        <a:t>7,684</a:t>
                      </a:r>
                      <a:endParaRPr lang="is-IS"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4394">
                <a:tc>
                  <a:txBody>
                    <a:bodyPr/>
                    <a:lstStyle/>
                    <a:p>
                      <a:pPr algn="l" fontAlgn="ctr"/>
                      <a:r>
                        <a:rPr lang="en-US" sz="1800" u="none" strike="noStrike" dirty="0">
                          <a:solidFill>
                            <a:schemeClr val="tx1"/>
                          </a:solidFill>
                          <a:effectLst/>
                          <a:latin typeface="+mn-lt"/>
                        </a:rPr>
                        <a:t># TC Articles</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pl-PL" sz="1800" u="none" strike="noStrike">
                          <a:effectLst/>
                          <a:latin typeface="+mn-lt"/>
                        </a:rPr>
                        <a:t>0.06</a:t>
                      </a:r>
                      <a:endParaRPr lang="pl-PL"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ru-RU" sz="1800" u="none" strike="noStrike" dirty="0">
                          <a:effectLst/>
                          <a:latin typeface="+mn-lt"/>
                        </a:rPr>
                        <a:t>858</a:t>
                      </a:r>
                      <a:endParaRPr lang="ru-RU"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nb-NO" sz="1800" u="none" strike="noStrike" dirty="0">
                          <a:effectLst/>
                          <a:latin typeface="+mn-lt"/>
                        </a:rPr>
                        <a:t>0.03</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uk-UA" sz="1800" u="none" strike="noStrike" dirty="0">
                          <a:effectLst/>
                          <a:latin typeface="+mn-lt"/>
                        </a:rPr>
                        <a:t>4,190</a:t>
                      </a:r>
                      <a:endParaRPr lang="uk-UA"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4394">
                <a:tc>
                  <a:txBody>
                    <a:bodyPr/>
                    <a:lstStyle/>
                    <a:p>
                      <a:pPr algn="l" fontAlgn="ctr"/>
                      <a:r>
                        <a:rPr lang="en-US" sz="1800" u="none" strike="noStrike" dirty="0">
                          <a:solidFill>
                            <a:schemeClr val="tx1"/>
                          </a:solidFill>
                          <a:effectLst/>
                          <a:latin typeface="+mn-lt"/>
                        </a:rPr>
                        <a:t># Previously Founded</a:t>
                      </a:r>
                      <a:endParaRPr lang="en-US" sz="1800" b="0" i="0" u="none" strike="noStrike" dirty="0">
                        <a:solidFill>
                          <a:schemeClr val="tx1"/>
                        </a:solidFill>
                        <a:effectLst/>
                        <a:latin typeface="+mn-lt"/>
                      </a:endParaRPr>
                    </a:p>
                  </a:txBody>
                  <a:tcPr marL="42994" marR="4777"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r" fontAlgn="ctr"/>
                      <a:r>
                        <a:rPr lang="nb-NO" sz="1800" u="none" strike="noStrike">
                          <a:effectLst/>
                          <a:latin typeface="+mn-lt"/>
                        </a:rPr>
                        <a:t>0.75</a:t>
                      </a:r>
                      <a:endParaRPr lang="nb-NO" sz="1800" b="0" i="0" u="none" strike="noStrike">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fi-FI" sz="1800" u="none" strike="noStrike" dirty="0">
                          <a:effectLst/>
                          <a:latin typeface="+mn-lt"/>
                        </a:rPr>
                        <a:t>181</a:t>
                      </a:r>
                      <a:endParaRPr lang="fi-FI"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fontAlgn="ctr"/>
                      <a:r>
                        <a:rPr lang="nb-NO" sz="1800" u="none" strike="noStrike" dirty="0">
                          <a:effectLst/>
                          <a:latin typeface="+mn-lt"/>
                        </a:rPr>
                        <a:t>0.63</a:t>
                      </a:r>
                      <a:endParaRPr lang="nb-NO"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cs-CZ" sz="1800" u="none" strike="noStrike" dirty="0">
                          <a:effectLst/>
                          <a:latin typeface="+mn-lt"/>
                        </a:rPr>
                        <a:t>589</a:t>
                      </a:r>
                      <a:endParaRPr lang="cs-CZ" sz="1800" b="0" i="0" u="none" strike="noStrike" dirty="0">
                        <a:solidFill>
                          <a:srgbClr val="000000"/>
                        </a:solidFill>
                        <a:effectLst/>
                        <a:latin typeface="+mn-lt"/>
                      </a:endParaRPr>
                    </a:p>
                  </a:txBody>
                  <a:tcPr marL="4777" marR="42994" marT="4777"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bl>
          </a:graphicData>
        </a:graphic>
      </p:graphicFrame>
      <p:sp>
        <p:nvSpPr>
          <p:cNvPr id="13" name="TextBox 12"/>
          <p:cNvSpPr txBox="1"/>
          <p:nvPr/>
        </p:nvSpPr>
        <p:spPr>
          <a:xfrm>
            <a:off x="2986088" y="2060848"/>
            <a:ext cx="2771775" cy="369332"/>
          </a:xfrm>
          <a:prstGeom prst="rect">
            <a:avLst/>
          </a:prstGeom>
          <a:noFill/>
        </p:spPr>
        <p:txBody>
          <a:bodyPr wrap="square" rtlCol="0">
            <a:spAutoFit/>
          </a:bodyPr>
          <a:lstStyle/>
          <a:p>
            <a:pPr algn="ctr"/>
            <a:r>
              <a:rPr lang="en-US" b="1" dirty="0" smtClean="0"/>
              <a:t>Positive</a:t>
            </a:r>
            <a:endParaRPr lang="en-US" b="1" dirty="0"/>
          </a:p>
        </p:txBody>
      </p:sp>
      <p:sp>
        <p:nvSpPr>
          <p:cNvPr id="15" name="TextBox 14"/>
          <p:cNvSpPr txBox="1"/>
          <p:nvPr/>
        </p:nvSpPr>
        <p:spPr>
          <a:xfrm>
            <a:off x="5760665" y="2088863"/>
            <a:ext cx="2771775" cy="369332"/>
          </a:xfrm>
          <a:prstGeom prst="rect">
            <a:avLst/>
          </a:prstGeom>
          <a:noFill/>
        </p:spPr>
        <p:txBody>
          <a:bodyPr wrap="square" rtlCol="0">
            <a:spAutoFit/>
          </a:bodyPr>
          <a:lstStyle/>
          <a:p>
            <a:pPr algn="ctr"/>
            <a:r>
              <a:rPr lang="en-US" b="1" dirty="0" smtClean="0"/>
              <a:t>Negative</a:t>
            </a:r>
            <a:endParaRPr lang="en-US" b="1" dirty="0"/>
          </a:p>
        </p:txBody>
      </p:sp>
    </p:spTree>
    <p:extLst>
      <p:ext uri="{BB962C8B-B14F-4D97-AF65-F5344CB8AC3E}">
        <p14:creationId xmlns:p14="http://schemas.microsoft.com/office/powerpoint/2010/main" val="130060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Correlation </a:t>
            </a:r>
            <a:r>
              <a:rPr lang="en-US" dirty="0"/>
              <a:t>B</a:t>
            </a:r>
            <a:r>
              <a:rPr lang="en-US" dirty="0" smtClean="0"/>
              <a:t>etween results </a:t>
            </a:r>
            <a:br>
              <a:rPr lang="en-US" dirty="0" smtClean="0"/>
            </a:br>
            <a:r>
              <a:rPr lang="en-US" sz="2200" dirty="0" smtClean="0"/>
              <a:t>after 3 years</a:t>
            </a:r>
            <a:br>
              <a:rPr lang="en-US" sz="2200" dirty="0" smtClean="0"/>
            </a:br>
            <a:endParaRPr lang="en-US" sz="2200" dirty="0"/>
          </a:p>
        </p:txBody>
      </p:sp>
      <p:pic>
        <p:nvPicPr>
          <p:cNvPr id="9" name="Content Placeholder 8"/>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755576" y="2199214"/>
            <a:ext cx="4424998" cy="4424998"/>
          </a:xfrm>
        </p:spPr>
      </p:pic>
      <p:graphicFrame>
        <p:nvGraphicFramePr>
          <p:cNvPr id="10" name="Table 9"/>
          <p:cNvGraphicFramePr>
            <a:graphicFrameLocks noGrp="1"/>
          </p:cNvGraphicFramePr>
          <p:nvPr>
            <p:extLst>
              <p:ext uri="{D42A27DB-BD31-4B8C-83A1-F6EECF244321}">
                <p14:modId xmlns:p14="http://schemas.microsoft.com/office/powerpoint/2010/main" val="1350143981"/>
              </p:ext>
            </p:extLst>
          </p:nvPr>
        </p:nvGraphicFramePr>
        <p:xfrm>
          <a:off x="5180574" y="2276874"/>
          <a:ext cx="2518378" cy="3960438"/>
        </p:xfrm>
        <a:graphic>
          <a:graphicData uri="http://schemas.openxmlformats.org/drawingml/2006/table">
            <a:tbl>
              <a:tblPr>
                <a:tableStyleId>{5C22544A-7EE6-4342-B048-85BDC9FD1C3A}</a:tableStyleId>
              </a:tblPr>
              <a:tblGrid>
                <a:gridCol w="2518378"/>
              </a:tblGrid>
              <a:tr h="660073">
                <a:tc>
                  <a:txBody>
                    <a:bodyPr/>
                    <a:lstStyle/>
                    <a:p>
                      <a:pPr algn="l"/>
                      <a:r>
                        <a:rPr lang="en-US" sz="1800" dirty="0" smtClean="0">
                          <a:solidFill>
                            <a:schemeClr val="tx1"/>
                          </a:solidFill>
                        </a:rPr>
                        <a:t>0</a:t>
                      </a:r>
                      <a:r>
                        <a:rPr lang="en-US" sz="1800" baseline="0" dirty="0" smtClean="0">
                          <a:solidFill>
                            <a:schemeClr val="tx1"/>
                          </a:solidFill>
                        </a:rPr>
                        <a:t> </a:t>
                      </a:r>
                      <a:r>
                        <a:rPr lang="en-US" sz="1800" dirty="0" smtClean="0">
                          <a:solidFill>
                            <a:schemeClr val="tx1"/>
                          </a:solidFill>
                        </a:rPr>
                        <a:t>Employees</a:t>
                      </a:r>
                      <a:endParaRPr lang="en-US" sz="1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60073">
                <a:tc>
                  <a:txBody>
                    <a:bodyPr/>
                    <a:lstStyle/>
                    <a:p>
                      <a:pPr algn="l"/>
                      <a:r>
                        <a:rPr lang="en-US" sz="1800" dirty="0" smtClean="0">
                          <a:solidFill>
                            <a:schemeClr val="tx1"/>
                          </a:solidFill>
                        </a:rPr>
                        <a:t>1 Milestones</a:t>
                      </a:r>
                      <a:endParaRPr lang="en-US" sz="1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60073">
                <a:tc>
                  <a:txBody>
                    <a:bodyPr/>
                    <a:lstStyle/>
                    <a:p>
                      <a:pPr algn="l"/>
                      <a:r>
                        <a:rPr lang="en-US" sz="1800" dirty="0" smtClean="0">
                          <a:solidFill>
                            <a:schemeClr val="tx1"/>
                          </a:solidFill>
                        </a:rPr>
                        <a:t>2 Funding</a:t>
                      </a:r>
                      <a:r>
                        <a:rPr lang="en-US" sz="1800" baseline="0" dirty="0" smtClean="0">
                          <a:solidFill>
                            <a:schemeClr val="tx1"/>
                          </a:solidFill>
                        </a:rPr>
                        <a:t> Events</a:t>
                      </a:r>
                      <a:endParaRPr lang="en-US" sz="1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60073">
                <a:tc>
                  <a:txBody>
                    <a:bodyPr/>
                    <a:lstStyle/>
                    <a:p>
                      <a:pPr algn="l"/>
                      <a:r>
                        <a:rPr lang="en-US" sz="1800" dirty="0" smtClean="0">
                          <a:solidFill>
                            <a:schemeClr val="tx1"/>
                          </a:solidFill>
                        </a:rPr>
                        <a:t>3 $ Total Raised to Date</a:t>
                      </a:r>
                      <a:endParaRPr lang="en-US" sz="1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60073">
                <a:tc>
                  <a:txBody>
                    <a:bodyPr/>
                    <a:lstStyle/>
                    <a:p>
                      <a:pPr algn="l"/>
                      <a:r>
                        <a:rPr lang="en-US" sz="1800" dirty="0" smtClean="0">
                          <a:solidFill>
                            <a:schemeClr val="tx1"/>
                          </a:solidFill>
                        </a:rPr>
                        <a:t>4 Top VC Backed</a:t>
                      </a:r>
                      <a:endParaRPr lang="en-US" sz="1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60073">
                <a:tc>
                  <a:txBody>
                    <a:bodyPr/>
                    <a:lstStyle/>
                    <a:p>
                      <a:pPr algn="l"/>
                      <a:r>
                        <a:rPr lang="en-US" sz="1800" dirty="0" smtClean="0">
                          <a:solidFill>
                            <a:schemeClr val="tx1"/>
                          </a:solidFill>
                        </a:rPr>
                        <a:t>5 Previously</a:t>
                      </a:r>
                      <a:r>
                        <a:rPr lang="en-US" sz="1800" baseline="0" dirty="0" smtClean="0">
                          <a:solidFill>
                            <a:schemeClr val="tx1"/>
                          </a:solidFill>
                        </a:rPr>
                        <a:t> Founded</a:t>
                      </a:r>
                      <a:endParaRPr lang="en-US" sz="1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517606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Machine learning</a:t>
            </a:r>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8684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SMOTE</a:t>
            </a:r>
            <a:br>
              <a:rPr lang="en-US" dirty="0" smtClean="0"/>
            </a:br>
            <a:r>
              <a:rPr lang="en-US" sz="2200" dirty="0"/>
              <a:t>Synthetic Minority Over-sampling </a:t>
            </a:r>
            <a:r>
              <a:rPr lang="en-US" sz="2200" dirty="0" smtClean="0"/>
              <a:t>Technique</a:t>
            </a:r>
            <a:endParaRPr lang="en-US" sz="2200" dirty="0"/>
          </a:p>
        </p:txBody>
      </p:sp>
      <p:sp>
        <p:nvSpPr>
          <p:cNvPr id="3" name="Content Placeholder 2"/>
          <p:cNvSpPr>
            <a:spLocks noGrp="1"/>
          </p:cNvSpPr>
          <p:nvPr>
            <p:ph idx="1"/>
          </p:nvPr>
        </p:nvSpPr>
        <p:spPr/>
        <p:txBody>
          <a:bodyPr>
            <a:normAutofit/>
          </a:bodyPr>
          <a:lstStyle/>
          <a:p>
            <a:r>
              <a:rPr lang="en-US" dirty="0" smtClean="0"/>
              <a:t>SMOTE </a:t>
            </a:r>
            <a:r>
              <a:rPr lang="en-US" dirty="0"/>
              <a:t>is an oversampling method and </a:t>
            </a:r>
            <a:r>
              <a:rPr lang="en-US" dirty="0" smtClean="0"/>
              <a:t>works </a:t>
            </a:r>
            <a:r>
              <a:rPr lang="en-US" dirty="0"/>
              <a:t>by creating synthetic samples from the minor class </a:t>
            </a:r>
            <a:r>
              <a:rPr lang="en-US" dirty="0" smtClean="0"/>
              <a:t>(as opposed to creating copies). </a:t>
            </a:r>
          </a:p>
          <a:p>
            <a:r>
              <a:rPr lang="en-US" dirty="0" smtClean="0"/>
              <a:t>The </a:t>
            </a:r>
            <a:r>
              <a:rPr lang="en-US" dirty="0"/>
              <a:t>algorithm selects two or more similar instances (using a distance measure) </a:t>
            </a:r>
            <a:r>
              <a:rPr lang="en-US"/>
              <a:t>and </a:t>
            </a:r>
            <a:r>
              <a:rPr lang="en-US" smtClean="0"/>
              <a:t>perturbs </a:t>
            </a:r>
            <a:r>
              <a:rPr lang="en-US" dirty="0"/>
              <a:t>an instance one attribute at a time by a random amount within the difference to the neighboring instances.  </a:t>
            </a:r>
            <a:endParaRPr lang="en-US" dirty="0" smtClean="0"/>
          </a:p>
        </p:txBody>
      </p:sp>
    </p:spTree>
    <p:extLst>
      <p:ext uri="{BB962C8B-B14F-4D97-AF65-F5344CB8AC3E}">
        <p14:creationId xmlns:p14="http://schemas.microsoft.com/office/powerpoint/2010/main" val="17423195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SMOTE</a:t>
            </a:r>
            <a:br>
              <a:rPr lang="en-US" dirty="0" smtClean="0"/>
            </a:br>
            <a:r>
              <a:rPr lang="en-US" sz="2200" dirty="0"/>
              <a:t>Synthetic Minority Over-sampling </a:t>
            </a:r>
            <a:r>
              <a:rPr lang="en-US" sz="2200" dirty="0" smtClean="0"/>
              <a:t>Technique</a:t>
            </a:r>
            <a:endParaRPr lang="en-US" sz="2200" dirty="0"/>
          </a:p>
        </p:txBody>
      </p:sp>
      <p:pic>
        <p:nvPicPr>
          <p:cNvPr id="5" name="Content Placeholder 4"/>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768351" y="2512434"/>
            <a:ext cx="7289798" cy="3569857"/>
          </a:xfrm>
        </p:spPr>
      </p:pic>
    </p:spTree>
    <p:extLst>
      <p:ext uri="{BB962C8B-B14F-4D97-AF65-F5344CB8AC3E}">
        <p14:creationId xmlns:p14="http://schemas.microsoft.com/office/powerpoint/2010/main" val="9849436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a:t>Bayes</a:t>
            </a:r>
            <a:br>
              <a:rPr lang="en-US" dirty="0"/>
            </a:br>
            <a:r>
              <a:rPr lang="en-US" sz="2200" dirty="0"/>
              <a:t>Base </a:t>
            </a:r>
            <a:r>
              <a:rPr lang="en-US" sz="2200" dirty="0" smtClean="0"/>
              <a:t>model</a:t>
            </a:r>
            <a:endParaRPr lang="en-US" sz="2200" dirty="0"/>
          </a:p>
        </p:txBody>
      </p:sp>
      <p:sp>
        <p:nvSpPr>
          <p:cNvPr id="6" name="Content Placeholder 5"/>
          <p:cNvSpPr>
            <a:spLocks noGrp="1"/>
          </p:cNvSpPr>
          <p:nvPr>
            <p:ph idx="1"/>
          </p:nvPr>
        </p:nvSpPr>
        <p:spPr/>
        <p:txBody>
          <a:bodyPr/>
          <a:lstStyle/>
          <a:p>
            <a:r>
              <a:rPr lang="en-US" dirty="0"/>
              <a:t>S</a:t>
            </a:r>
            <a:r>
              <a:rPr lang="en-US" dirty="0" smtClean="0"/>
              <a:t>imple </a:t>
            </a:r>
            <a:r>
              <a:rPr lang="en-US" dirty="0"/>
              <a:t>probabilistic </a:t>
            </a:r>
            <a:r>
              <a:rPr lang="en-US" dirty="0" smtClean="0"/>
              <a:t>classifier </a:t>
            </a:r>
            <a:r>
              <a:rPr lang="en-US" dirty="0"/>
              <a:t>based on </a:t>
            </a:r>
            <a:r>
              <a:rPr lang="en-US" dirty="0" smtClean="0"/>
              <a:t>Bayes</a:t>
            </a:r>
            <a:r>
              <a:rPr lang="en-US" dirty="0"/>
              <a:t>' </a:t>
            </a:r>
            <a:r>
              <a:rPr lang="en-US" dirty="0" smtClean="0"/>
              <a:t>theorem:</a:t>
            </a:r>
          </a:p>
          <a:p>
            <a:pPr algn="ctr"/>
            <a:r>
              <a:rPr lang="en-US" dirty="0" smtClean="0"/>
              <a:t>p(B|A) = p(A|B) p(B) / p(A)</a:t>
            </a:r>
          </a:p>
          <a:p>
            <a:r>
              <a:rPr lang="en-US" dirty="0" smtClean="0"/>
              <a:t>The </a:t>
            </a:r>
            <a:r>
              <a:rPr lang="en-US" dirty="0"/>
              <a:t>'naive' part of the name comes from the strong (ergo naive) independence assumptions between the features. </a:t>
            </a:r>
            <a:endParaRPr lang="en-US" dirty="0" smtClean="0"/>
          </a:p>
          <a:p>
            <a:r>
              <a:rPr lang="en-US" dirty="0" smtClean="0"/>
              <a:t>Despite this, </a:t>
            </a:r>
            <a:r>
              <a:rPr lang="en-US" dirty="0"/>
              <a:t>Naive Bayes </a:t>
            </a:r>
            <a:r>
              <a:rPr lang="en-US" dirty="0" smtClean="0"/>
              <a:t>algorithms have </a:t>
            </a:r>
            <a:r>
              <a:rPr lang="en-US" dirty="0"/>
              <a:t>been </a:t>
            </a:r>
            <a:r>
              <a:rPr lang="en-US" dirty="0" smtClean="0"/>
              <a:t>applied in </a:t>
            </a:r>
            <a:r>
              <a:rPr lang="en-US" dirty="0"/>
              <a:t>various </a:t>
            </a:r>
            <a:r>
              <a:rPr lang="en-US" dirty="0" smtClean="0"/>
              <a:t>domains</a:t>
            </a:r>
            <a:r>
              <a:rPr lang="en-US" dirty="0"/>
              <a:t> </a:t>
            </a:r>
            <a:r>
              <a:rPr lang="en-US" dirty="0" smtClean="0"/>
              <a:t>with surprising success.</a:t>
            </a:r>
          </a:p>
          <a:p>
            <a:r>
              <a:rPr lang="en-US" dirty="0" smtClean="0"/>
              <a:t>We will use this as our base model. </a:t>
            </a:r>
            <a:endParaRPr lang="en-US" dirty="0"/>
          </a:p>
        </p:txBody>
      </p:sp>
    </p:spTree>
    <p:extLst>
      <p:ext uri="{BB962C8B-B14F-4D97-AF65-F5344CB8AC3E}">
        <p14:creationId xmlns:p14="http://schemas.microsoft.com/office/powerpoint/2010/main" val="5522654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Bayes</a:t>
            </a:r>
            <a:br>
              <a:rPr lang="en-US" dirty="0" smtClean="0"/>
            </a:br>
            <a:r>
              <a:rPr lang="en-US" sz="2200" dirty="0" smtClean="0"/>
              <a:t>Confusion Matrix</a:t>
            </a:r>
            <a:endParaRPr lang="en-US" sz="2200" dirty="0"/>
          </a:p>
        </p:txBody>
      </p:sp>
      <p:pic>
        <p:nvPicPr>
          <p:cNvPr id="4" name="Content Placeholder 3"/>
          <p:cNvPicPr>
            <a:picLocks noGrp="1" noChangeAspect="1"/>
          </p:cNvPicPr>
          <p:nvPr>
            <p:ph idx="1"/>
          </p:nvPr>
        </p:nvPicPr>
        <p:blipFill>
          <a:blip r:embed="rId2" r:link="rId3">
            <a:extLst>
              <a:ext uri="{28A0092B-C50C-407E-A947-70E740481C1C}">
                <a14:useLocalDpi xmlns:a14="http://schemas.microsoft.com/office/drawing/2010/main" val="0"/>
              </a:ext>
            </a:extLst>
          </a:blip>
          <a:stretch>
            <a:fillRect/>
          </a:stretch>
        </p:blipFill>
        <p:spPr>
          <a:xfrm>
            <a:off x="768096" y="1844825"/>
            <a:ext cx="4795827" cy="4867495"/>
          </a:xfrm>
        </p:spPr>
      </p:pic>
      <p:graphicFrame>
        <p:nvGraphicFramePr>
          <p:cNvPr id="3" name="Table 2"/>
          <p:cNvGraphicFramePr>
            <a:graphicFrameLocks noGrp="1"/>
          </p:cNvGraphicFramePr>
          <p:nvPr>
            <p:extLst>
              <p:ext uri="{D42A27DB-BD31-4B8C-83A1-F6EECF244321}">
                <p14:modId xmlns:p14="http://schemas.microsoft.com/office/powerpoint/2010/main" val="2045329870"/>
              </p:ext>
            </p:extLst>
          </p:nvPr>
        </p:nvGraphicFramePr>
        <p:xfrm>
          <a:off x="1286256" y="1944624"/>
          <a:ext cx="4206240" cy="4175440"/>
        </p:xfrm>
        <a:graphic>
          <a:graphicData uri="http://schemas.openxmlformats.org/drawingml/2006/table">
            <a:tbl>
              <a:tblPr>
                <a:tableStyleId>{5C22544A-7EE6-4342-B048-85BDC9FD1C3A}</a:tableStyleId>
              </a:tblPr>
              <a:tblGrid>
                <a:gridCol w="2103120"/>
                <a:gridCol w="2103120"/>
              </a:tblGrid>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113423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a:t>
            </a:r>
            <a:br>
              <a:rPr lang="en-US" dirty="0" smtClean="0"/>
            </a:br>
            <a:r>
              <a:rPr lang="en-US" sz="2200" dirty="0" smtClean="0"/>
              <a:t> </a:t>
            </a:r>
            <a:r>
              <a:rPr lang="en-US" sz="2200" dirty="0"/>
              <a:t> </a:t>
            </a:r>
            <a:endParaRPr lang="en-US" dirty="0"/>
          </a:p>
        </p:txBody>
      </p:sp>
      <p:sp>
        <p:nvSpPr>
          <p:cNvPr id="5" name="Content Placeholder 4"/>
          <p:cNvSpPr>
            <a:spLocks noGrp="1"/>
          </p:cNvSpPr>
          <p:nvPr>
            <p:ph idx="1"/>
          </p:nvPr>
        </p:nvSpPr>
        <p:spPr/>
        <p:txBody>
          <a:bodyPr/>
          <a:lstStyle/>
          <a:p>
            <a:r>
              <a:rPr lang="en-US" dirty="0" smtClean="0"/>
              <a:t>The aim of this project is to show that machine learning techniques can be used to predict whether a startup will eventually achieve a positive exit outcome or a negative exit outcome. </a:t>
            </a:r>
          </a:p>
        </p:txBody>
      </p:sp>
      <p:sp>
        <p:nvSpPr>
          <p:cNvPr id="3" name="Rectangle 2"/>
          <p:cNvSpPr/>
          <p:nvPr/>
        </p:nvSpPr>
        <p:spPr>
          <a:xfrm>
            <a:off x="768096" y="3589794"/>
            <a:ext cx="7290054" cy="707886"/>
          </a:xfrm>
          <a:prstGeom prst="rect">
            <a:avLst/>
          </a:prstGeom>
        </p:spPr>
        <p:txBody>
          <a:bodyPr wrap="square">
            <a:spAutoFit/>
          </a:bodyPr>
          <a:lstStyle/>
          <a:p>
            <a:r>
              <a:rPr lang="en-US" sz="2000" dirty="0" smtClean="0"/>
              <a:t>More simply </a:t>
            </a:r>
            <a:r>
              <a:rPr lang="is-IS" sz="2000" dirty="0" smtClean="0"/>
              <a:t>…</a:t>
            </a:r>
            <a:endParaRPr lang="en-US" sz="2000" dirty="0" smtClean="0"/>
          </a:p>
          <a:p>
            <a:r>
              <a:rPr lang="en-US" sz="2000" dirty="0" smtClean="0">
                <a:solidFill>
                  <a:srgbClr val="FFD147"/>
                </a:solidFill>
              </a:rPr>
              <a:t>Show </a:t>
            </a:r>
            <a:r>
              <a:rPr lang="en-US" sz="2000" dirty="0">
                <a:solidFill>
                  <a:srgbClr val="FFD147"/>
                </a:solidFill>
              </a:rPr>
              <a:t>that Venture Capital </a:t>
            </a:r>
            <a:r>
              <a:rPr lang="en-US" sz="2000" dirty="0" smtClean="0">
                <a:solidFill>
                  <a:srgbClr val="FFD147"/>
                </a:solidFill>
              </a:rPr>
              <a:t>investors can </a:t>
            </a:r>
            <a:r>
              <a:rPr lang="en-US" sz="2000" dirty="0">
                <a:solidFill>
                  <a:srgbClr val="FFD147"/>
                </a:solidFill>
              </a:rPr>
              <a:t>be replaced by </a:t>
            </a:r>
            <a:r>
              <a:rPr lang="en-US" sz="2000" dirty="0" smtClean="0">
                <a:solidFill>
                  <a:srgbClr val="FFD147"/>
                </a:solidFill>
              </a:rPr>
              <a:t>computers.</a:t>
            </a:r>
            <a:endParaRPr lang="en-US" sz="2000" dirty="0"/>
          </a:p>
        </p:txBody>
      </p:sp>
    </p:spTree>
    <p:extLst>
      <p:ext uri="{BB962C8B-B14F-4D97-AF65-F5344CB8AC3E}">
        <p14:creationId xmlns:p14="http://schemas.microsoft.com/office/powerpoint/2010/main" val="32276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a:t>Bayes</a:t>
            </a:r>
            <a:br>
              <a:rPr lang="en-US" dirty="0"/>
            </a:br>
            <a:r>
              <a:rPr lang="en-US" sz="2200" dirty="0" smtClean="0"/>
              <a:t>Confusion </a:t>
            </a:r>
            <a:r>
              <a:rPr lang="en-US" sz="2200" dirty="0"/>
              <a:t>Matrix</a:t>
            </a:r>
          </a:p>
        </p:txBody>
      </p:sp>
      <p:pic>
        <p:nvPicPr>
          <p:cNvPr id="4" name="Content Placeholder 3"/>
          <p:cNvPicPr>
            <a:picLocks noGrp="1" noChangeAspect="1"/>
          </p:cNvPicPr>
          <p:nvPr>
            <p:ph idx="1"/>
          </p:nvPr>
        </p:nvPicPr>
        <p:blipFill>
          <a:blip r:embed="rId2" r:link="rId3">
            <a:extLst>
              <a:ext uri="{28A0092B-C50C-407E-A947-70E740481C1C}">
                <a14:useLocalDpi xmlns:a14="http://schemas.microsoft.com/office/drawing/2010/main" val="0"/>
              </a:ext>
            </a:extLst>
          </a:blip>
          <a:stretch>
            <a:fillRect/>
          </a:stretch>
        </p:blipFill>
        <p:spPr>
          <a:xfrm>
            <a:off x="768096" y="1844825"/>
            <a:ext cx="4795827" cy="4867495"/>
          </a:xfrm>
        </p:spPr>
      </p:pic>
      <p:sp>
        <p:nvSpPr>
          <p:cNvPr id="8" name="TextBox 7"/>
          <p:cNvSpPr txBox="1"/>
          <p:nvPr/>
        </p:nvSpPr>
        <p:spPr>
          <a:xfrm>
            <a:off x="1295399" y="2398822"/>
            <a:ext cx="2082801" cy="369332"/>
          </a:xfrm>
          <a:prstGeom prst="rect">
            <a:avLst/>
          </a:prstGeom>
          <a:noFill/>
        </p:spPr>
        <p:txBody>
          <a:bodyPr wrap="square" rtlCol="0">
            <a:spAutoFit/>
          </a:bodyPr>
          <a:lstStyle/>
          <a:p>
            <a:pPr algn="ctr"/>
            <a:r>
              <a:rPr lang="en-US" b="1" dirty="0" smtClean="0"/>
              <a:t>True Negatives</a:t>
            </a:r>
            <a:endParaRPr lang="en-US" b="1" dirty="0"/>
          </a:p>
        </p:txBody>
      </p:sp>
      <p:sp>
        <p:nvSpPr>
          <p:cNvPr id="10" name="TextBox 9"/>
          <p:cNvSpPr txBox="1"/>
          <p:nvPr/>
        </p:nvSpPr>
        <p:spPr>
          <a:xfrm>
            <a:off x="1295399" y="4463239"/>
            <a:ext cx="2082801" cy="369332"/>
          </a:xfrm>
          <a:prstGeom prst="rect">
            <a:avLst/>
          </a:prstGeom>
          <a:noFill/>
        </p:spPr>
        <p:txBody>
          <a:bodyPr wrap="square" rtlCol="0">
            <a:spAutoFit/>
          </a:bodyPr>
          <a:lstStyle/>
          <a:p>
            <a:pPr algn="ctr"/>
            <a:r>
              <a:rPr lang="en-US" b="1" dirty="0" smtClean="0">
                <a:solidFill>
                  <a:schemeClr val="bg1"/>
                </a:solidFill>
              </a:rPr>
              <a:t>False Negatives</a:t>
            </a:r>
            <a:endParaRPr lang="en-US" b="1" dirty="0">
              <a:solidFill>
                <a:schemeClr val="bg1"/>
              </a:solidFill>
            </a:endParaRPr>
          </a:p>
        </p:txBody>
      </p:sp>
      <p:sp>
        <p:nvSpPr>
          <p:cNvPr id="11" name="TextBox 10"/>
          <p:cNvSpPr txBox="1"/>
          <p:nvPr/>
        </p:nvSpPr>
        <p:spPr>
          <a:xfrm>
            <a:off x="3367081" y="2398822"/>
            <a:ext cx="2082801" cy="369332"/>
          </a:xfrm>
          <a:prstGeom prst="rect">
            <a:avLst/>
          </a:prstGeom>
          <a:noFill/>
        </p:spPr>
        <p:txBody>
          <a:bodyPr wrap="square" rtlCol="0">
            <a:spAutoFit/>
          </a:bodyPr>
          <a:lstStyle/>
          <a:p>
            <a:pPr algn="ctr"/>
            <a:r>
              <a:rPr lang="en-US" b="1" dirty="0" smtClean="0">
                <a:solidFill>
                  <a:schemeClr val="bg1"/>
                </a:solidFill>
              </a:rPr>
              <a:t>False Positives</a:t>
            </a:r>
            <a:endParaRPr lang="en-US" b="1" dirty="0">
              <a:solidFill>
                <a:schemeClr val="bg1"/>
              </a:solidFill>
            </a:endParaRPr>
          </a:p>
        </p:txBody>
      </p:sp>
      <p:sp>
        <p:nvSpPr>
          <p:cNvPr id="12" name="TextBox 11"/>
          <p:cNvSpPr txBox="1"/>
          <p:nvPr/>
        </p:nvSpPr>
        <p:spPr>
          <a:xfrm>
            <a:off x="3378200" y="4463239"/>
            <a:ext cx="2082801" cy="369332"/>
          </a:xfrm>
          <a:prstGeom prst="rect">
            <a:avLst/>
          </a:prstGeom>
          <a:noFill/>
        </p:spPr>
        <p:txBody>
          <a:bodyPr wrap="square" rtlCol="0">
            <a:spAutoFit/>
          </a:bodyPr>
          <a:lstStyle/>
          <a:p>
            <a:pPr algn="ctr"/>
            <a:r>
              <a:rPr lang="en-US" b="1" dirty="0" smtClean="0">
                <a:solidFill>
                  <a:schemeClr val="bg1"/>
                </a:solidFill>
              </a:rPr>
              <a:t>True Positives</a:t>
            </a:r>
            <a:endParaRPr lang="en-US" b="1" dirty="0">
              <a:solidFill>
                <a:schemeClr val="bg1"/>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214459759"/>
              </p:ext>
            </p:extLst>
          </p:nvPr>
        </p:nvGraphicFramePr>
        <p:xfrm>
          <a:off x="1286256" y="1944624"/>
          <a:ext cx="4206240" cy="4175440"/>
        </p:xfrm>
        <a:graphic>
          <a:graphicData uri="http://schemas.openxmlformats.org/drawingml/2006/table">
            <a:tbl>
              <a:tblPr>
                <a:tableStyleId>{5C22544A-7EE6-4342-B048-85BDC9FD1C3A}</a:tableStyleId>
              </a:tblPr>
              <a:tblGrid>
                <a:gridCol w="2103120"/>
                <a:gridCol w="2103120"/>
              </a:tblGrid>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676039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Naïve </a:t>
            </a:r>
            <a:r>
              <a:rPr lang="en-US" dirty="0"/>
              <a:t>Bayes</a:t>
            </a:r>
            <a:br>
              <a:rPr lang="en-US" dirty="0"/>
            </a:br>
            <a:r>
              <a:rPr lang="en-US" sz="2200" dirty="0"/>
              <a:t>Confusion Matrix</a:t>
            </a:r>
          </a:p>
        </p:txBody>
      </p:sp>
      <p:pic>
        <p:nvPicPr>
          <p:cNvPr id="4" name="Content Placeholder 3"/>
          <p:cNvPicPr>
            <a:picLocks noGrp="1" noChangeAspect="1"/>
          </p:cNvPicPr>
          <p:nvPr>
            <p:ph idx="1"/>
          </p:nvPr>
        </p:nvPicPr>
        <p:blipFill>
          <a:blip r:embed="rId2" r:link="rId3">
            <a:extLst>
              <a:ext uri="{28A0092B-C50C-407E-A947-70E740481C1C}">
                <a14:useLocalDpi xmlns:a14="http://schemas.microsoft.com/office/drawing/2010/main" val="0"/>
              </a:ext>
            </a:extLst>
          </a:blip>
          <a:stretch>
            <a:fillRect/>
          </a:stretch>
        </p:blipFill>
        <p:spPr>
          <a:xfrm>
            <a:off x="768096" y="1844825"/>
            <a:ext cx="4795827" cy="4867495"/>
          </a:xfrm>
        </p:spPr>
      </p:pic>
      <p:sp>
        <p:nvSpPr>
          <p:cNvPr id="8" name="TextBox 7"/>
          <p:cNvSpPr txBox="1"/>
          <p:nvPr/>
        </p:nvSpPr>
        <p:spPr>
          <a:xfrm>
            <a:off x="1295399" y="2398822"/>
            <a:ext cx="2082801" cy="369332"/>
          </a:xfrm>
          <a:prstGeom prst="rect">
            <a:avLst/>
          </a:prstGeom>
          <a:noFill/>
        </p:spPr>
        <p:txBody>
          <a:bodyPr wrap="square" rtlCol="0">
            <a:spAutoFit/>
          </a:bodyPr>
          <a:lstStyle/>
          <a:p>
            <a:pPr algn="ctr"/>
            <a:r>
              <a:rPr lang="en-US" b="1" dirty="0" smtClean="0"/>
              <a:t>True Negatives</a:t>
            </a:r>
            <a:endParaRPr lang="en-US" b="1" dirty="0"/>
          </a:p>
        </p:txBody>
      </p:sp>
      <p:sp>
        <p:nvSpPr>
          <p:cNvPr id="10" name="TextBox 9"/>
          <p:cNvSpPr txBox="1"/>
          <p:nvPr/>
        </p:nvSpPr>
        <p:spPr>
          <a:xfrm>
            <a:off x="1295399" y="4463239"/>
            <a:ext cx="2082801" cy="369332"/>
          </a:xfrm>
          <a:prstGeom prst="rect">
            <a:avLst/>
          </a:prstGeom>
          <a:noFill/>
        </p:spPr>
        <p:txBody>
          <a:bodyPr wrap="square" rtlCol="0">
            <a:spAutoFit/>
          </a:bodyPr>
          <a:lstStyle/>
          <a:p>
            <a:pPr algn="ctr"/>
            <a:r>
              <a:rPr lang="en-US" b="1" dirty="0" smtClean="0">
                <a:solidFill>
                  <a:schemeClr val="bg1"/>
                </a:solidFill>
              </a:rPr>
              <a:t>False Negatives</a:t>
            </a:r>
            <a:endParaRPr lang="en-US" b="1" dirty="0">
              <a:solidFill>
                <a:schemeClr val="bg1"/>
              </a:solidFill>
            </a:endParaRPr>
          </a:p>
        </p:txBody>
      </p:sp>
      <p:sp>
        <p:nvSpPr>
          <p:cNvPr id="11" name="TextBox 10"/>
          <p:cNvSpPr txBox="1"/>
          <p:nvPr/>
        </p:nvSpPr>
        <p:spPr>
          <a:xfrm>
            <a:off x="3367081" y="2398822"/>
            <a:ext cx="2082801" cy="369332"/>
          </a:xfrm>
          <a:prstGeom prst="rect">
            <a:avLst/>
          </a:prstGeom>
          <a:noFill/>
        </p:spPr>
        <p:txBody>
          <a:bodyPr wrap="square" rtlCol="0">
            <a:spAutoFit/>
          </a:bodyPr>
          <a:lstStyle/>
          <a:p>
            <a:pPr algn="ctr"/>
            <a:r>
              <a:rPr lang="en-US" b="1" dirty="0" smtClean="0">
                <a:solidFill>
                  <a:schemeClr val="bg1"/>
                </a:solidFill>
              </a:rPr>
              <a:t>False Positives</a:t>
            </a:r>
            <a:endParaRPr lang="en-US" b="1" dirty="0">
              <a:solidFill>
                <a:schemeClr val="bg1"/>
              </a:solidFill>
            </a:endParaRPr>
          </a:p>
        </p:txBody>
      </p:sp>
      <p:sp>
        <p:nvSpPr>
          <p:cNvPr id="12" name="TextBox 11"/>
          <p:cNvSpPr txBox="1"/>
          <p:nvPr/>
        </p:nvSpPr>
        <p:spPr>
          <a:xfrm>
            <a:off x="3378200" y="4463239"/>
            <a:ext cx="2082801" cy="369332"/>
          </a:xfrm>
          <a:prstGeom prst="rect">
            <a:avLst/>
          </a:prstGeom>
          <a:noFill/>
        </p:spPr>
        <p:txBody>
          <a:bodyPr wrap="square" rtlCol="0">
            <a:spAutoFit/>
          </a:bodyPr>
          <a:lstStyle/>
          <a:p>
            <a:pPr algn="ctr"/>
            <a:r>
              <a:rPr lang="en-US" b="1" dirty="0" smtClean="0">
                <a:solidFill>
                  <a:schemeClr val="bg1"/>
                </a:solidFill>
              </a:rPr>
              <a:t>True Positives</a:t>
            </a:r>
            <a:endParaRPr lang="en-US" b="1" dirty="0">
              <a:solidFill>
                <a:schemeClr val="bg1"/>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2060309296"/>
              </p:ext>
            </p:extLst>
          </p:nvPr>
        </p:nvGraphicFramePr>
        <p:xfrm>
          <a:off x="5680899" y="3233155"/>
          <a:ext cx="2203469" cy="1584176"/>
        </p:xfrm>
        <a:graphic>
          <a:graphicData uri="http://schemas.openxmlformats.org/drawingml/2006/table">
            <a:tbl>
              <a:tblPr firstCol="1">
                <a:tableStyleId>{F5AB1C69-6EDB-4FF4-983F-18BD219EF322}</a:tableStyleId>
              </a:tblPr>
              <a:tblGrid>
                <a:gridCol w="1207808"/>
                <a:gridCol w="995661"/>
              </a:tblGrid>
              <a:tr h="396044">
                <a:tc>
                  <a:txBody>
                    <a:bodyPr/>
                    <a:lstStyle/>
                    <a:p>
                      <a:pPr algn="l"/>
                      <a:r>
                        <a:rPr lang="en-US" dirty="0" smtClean="0">
                          <a:solidFill>
                            <a:schemeClr val="bg1"/>
                          </a:solidFill>
                        </a:rPr>
                        <a:t>Precision</a:t>
                      </a:r>
                      <a:endParaRPr lang="en-US" b="0" dirty="0" smtClean="0">
                        <a:solidFill>
                          <a:schemeClr val="bg1"/>
                        </a:solidFill>
                      </a:endParaRPr>
                    </a:p>
                  </a:txBody>
                  <a:tcPr anchor="ctr"/>
                </a:tc>
                <a:tc>
                  <a:txBody>
                    <a:bodyPr/>
                    <a:lstStyle/>
                    <a:p>
                      <a:pPr algn="ctr"/>
                      <a:r>
                        <a:rPr lang="en-US" dirty="0" smtClean="0"/>
                        <a:t>0.13 </a:t>
                      </a:r>
                      <a:endParaRPr lang="en-US" b="0" dirty="0" smtClean="0">
                        <a:solidFill>
                          <a:schemeClr val="tx1"/>
                        </a:solidFill>
                      </a:endParaRPr>
                    </a:p>
                  </a:txBody>
                  <a:tcPr anchor="ct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Specificity</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0.52</a:t>
                      </a:r>
                      <a:endParaRPr lang="en-US" sz="1800" b="0" kern="1200" dirty="0">
                        <a:solidFill>
                          <a:schemeClr val="tx1"/>
                        </a:solidFill>
                        <a:latin typeface="+mn-lt"/>
                        <a:ea typeface="+mn-ea"/>
                        <a:cs typeface="+mn-cs"/>
                      </a:endParaRPr>
                    </a:p>
                  </a:txBody>
                  <a:tcPr anchor="ct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Recall </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0.73</a:t>
                      </a:r>
                      <a:endParaRPr lang="en-US" sz="1800" b="0" kern="1200" dirty="0">
                        <a:solidFill>
                          <a:schemeClr val="tx1"/>
                        </a:solidFill>
                        <a:latin typeface="+mn-lt"/>
                        <a:ea typeface="+mn-ea"/>
                        <a:cs typeface="+mn-cs"/>
                      </a:endParaRPr>
                    </a:p>
                  </a:txBody>
                  <a:tcPr anchor="ct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F1</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0.22</a:t>
                      </a:r>
                      <a:endParaRPr lang="en-US" sz="1800" b="0" kern="1200" dirty="0">
                        <a:solidFill>
                          <a:schemeClr val="tx1"/>
                        </a:solidFill>
                        <a:latin typeface="+mn-lt"/>
                        <a:ea typeface="+mn-ea"/>
                        <a:cs typeface="+mn-cs"/>
                      </a:endParaRPr>
                    </a:p>
                  </a:txBody>
                  <a:tcPr anchor="ct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4459759"/>
              </p:ext>
            </p:extLst>
          </p:nvPr>
        </p:nvGraphicFramePr>
        <p:xfrm>
          <a:off x="1286256" y="1944624"/>
          <a:ext cx="4206240" cy="4175440"/>
        </p:xfrm>
        <a:graphic>
          <a:graphicData uri="http://schemas.openxmlformats.org/drawingml/2006/table">
            <a:tbl>
              <a:tblPr>
                <a:tableStyleId>{5C22544A-7EE6-4342-B048-85BDC9FD1C3A}</a:tableStyleId>
              </a:tblPr>
              <a:tblGrid>
                <a:gridCol w="2103120"/>
                <a:gridCol w="2103120"/>
              </a:tblGrid>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603481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a:t>Bayes</a:t>
            </a:r>
            <a:br>
              <a:rPr lang="en-US" dirty="0"/>
            </a:br>
            <a:r>
              <a:rPr lang="en-US" sz="2200" dirty="0" smtClean="0"/>
              <a:t>Precision</a:t>
            </a:r>
            <a:endParaRPr lang="en-US" sz="2200" dirty="0"/>
          </a:p>
        </p:txBody>
      </p:sp>
      <p:pic>
        <p:nvPicPr>
          <p:cNvPr id="4" name="Content Placeholder 3"/>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768096" y="1844825"/>
            <a:ext cx="4795827" cy="4867495"/>
          </a:xfrm>
        </p:spPr>
      </p:pic>
      <p:sp>
        <p:nvSpPr>
          <p:cNvPr id="8" name="TextBox 7"/>
          <p:cNvSpPr txBox="1"/>
          <p:nvPr/>
        </p:nvSpPr>
        <p:spPr>
          <a:xfrm>
            <a:off x="1295399" y="2398822"/>
            <a:ext cx="2082801" cy="369332"/>
          </a:xfrm>
          <a:prstGeom prst="rect">
            <a:avLst/>
          </a:prstGeom>
          <a:noFill/>
        </p:spPr>
        <p:txBody>
          <a:bodyPr wrap="square" rtlCol="0">
            <a:spAutoFit/>
          </a:bodyPr>
          <a:lstStyle/>
          <a:p>
            <a:pPr algn="ctr"/>
            <a:r>
              <a:rPr lang="en-US" b="1" dirty="0" smtClean="0"/>
              <a:t>True Negatives</a:t>
            </a:r>
            <a:endParaRPr lang="en-US" b="1" dirty="0"/>
          </a:p>
        </p:txBody>
      </p:sp>
      <p:sp>
        <p:nvSpPr>
          <p:cNvPr id="10" name="TextBox 9"/>
          <p:cNvSpPr txBox="1"/>
          <p:nvPr/>
        </p:nvSpPr>
        <p:spPr>
          <a:xfrm>
            <a:off x="1295399" y="4463239"/>
            <a:ext cx="2082801" cy="369332"/>
          </a:xfrm>
          <a:prstGeom prst="rect">
            <a:avLst/>
          </a:prstGeom>
          <a:noFill/>
        </p:spPr>
        <p:txBody>
          <a:bodyPr wrap="square" rtlCol="0">
            <a:spAutoFit/>
          </a:bodyPr>
          <a:lstStyle/>
          <a:p>
            <a:pPr algn="ctr"/>
            <a:r>
              <a:rPr lang="en-US" b="1" dirty="0" smtClean="0">
                <a:solidFill>
                  <a:schemeClr val="bg1"/>
                </a:solidFill>
              </a:rPr>
              <a:t>False Negatives</a:t>
            </a:r>
            <a:endParaRPr lang="en-US" b="1" dirty="0">
              <a:solidFill>
                <a:schemeClr val="bg1"/>
              </a:solidFill>
            </a:endParaRPr>
          </a:p>
        </p:txBody>
      </p:sp>
      <p:sp>
        <p:nvSpPr>
          <p:cNvPr id="11" name="TextBox 10"/>
          <p:cNvSpPr txBox="1"/>
          <p:nvPr/>
        </p:nvSpPr>
        <p:spPr>
          <a:xfrm>
            <a:off x="3367081" y="2398822"/>
            <a:ext cx="2082801" cy="369332"/>
          </a:xfrm>
          <a:prstGeom prst="rect">
            <a:avLst/>
          </a:prstGeom>
          <a:noFill/>
        </p:spPr>
        <p:txBody>
          <a:bodyPr wrap="square" rtlCol="0">
            <a:spAutoFit/>
          </a:bodyPr>
          <a:lstStyle/>
          <a:p>
            <a:pPr algn="ctr"/>
            <a:r>
              <a:rPr lang="en-US" b="1" dirty="0" smtClean="0">
                <a:solidFill>
                  <a:schemeClr val="bg1"/>
                </a:solidFill>
              </a:rPr>
              <a:t>False Positives</a:t>
            </a:r>
            <a:endParaRPr lang="en-US" b="1" dirty="0">
              <a:solidFill>
                <a:schemeClr val="bg1"/>
              </a:solidFill>
            </a:endParaRPr>
          </a:p>
        </p:txBody>
      </p:sp>
      <p:sp>
        <p:nvSpPr>
          <p:cNvPr id="12" name="TextBox 11"/>
          <p:cNvSpPr txBox="1"/>
          <p:nvPr/>
        </p:nvSpPr>
        <p:spPr>
          <a:xfrm>
            <a:off x="3378200" y="4463239"/>
            <a:ext cx="2082801" cy="369332"/>
          </a:xfrm>
          <a:prstGeom prst="rect">
            <a:avLst/>
          </a:prstGeom>
          <a:noFill/>
        </p:spPr>
        <p:txBody>
          <a:bodyPr wrap="square" rtlCol="0">
            <a:spAutoFit/>
          </a:bodyPr>
          <a:lstStyle/>
          <a:p>
            <a:pPr algn="ctr"/>
            <a:r>
              <a:rPr lang="en-US" b="1" dirty="0" smtClean="0">
                <a:solidFill>
                  <a:schemeClr val="bg1"/>
                </a:solidFill>
              </a:rPr>
              <a:t>True Positives</a:t>
            </a:r>
            <a:endParaRPr lang="en-US" b="1" dirty="0">
              <a:solidFill>
                <a:schemeClr val="bg1"/>
              </a:solidFill>
            </a:endParaRPr>
          </a:p>
        </p:txBody>
      </p:sp>
      <p:graphicFrame>
        <p:nvGraphicFramePr>
          <p:cNvPr id="13" name="Table 12"/>
          <p:cNvGraphicFramePr>
            <a:graphicFrameLocks noGrp="1"/>
          </p:cNvGraphicFramePr>
          <p:nvPr>
            <p:extLst/>
          </p:nvPr>
        </p:nvGraphicFramePr>
        <p:xfrm>
          <a:off x="5680899" y="3233155"/>
          <a:ext cx="2203469" cy="1584176"/>
        </p:xfrm>
        <a:graphic>
          <a:graphicData uri="http://schemas.openxmlformats.org/drawingml/2006/table">
            <a:tbl>
              <a:tblPr firstCol="1">
                <a:tableStyleId>{F5AB1C69-6EDB-4FF4-983F-18BD219EF322}</a:tableStyleId>
              </a:tblPr>
              <a:tblGrid>
                <a:gridCol w="1207808"/>
                <a:gridCol w="995661"/>
              </a:tblGrid>
              <a:tr h="396044">
                <a:tc>
                  <a:txBody>
                    <a:bodyPr/>
                    <a:lstStyle/>
                    <a:p>
                      <a:pPr algn="l"/>
                      <a:r>
                        <a:rPr lang="en-US" dirty="0" smtClean="0">
                          <a:solidFill>
                            <a:schemeClr val="bg1"/>
                          </a:solidFill>
                        </a:rPr>
                        <a:t>Precision</a:t>
                      </a:r>
                      <a:endParaRPr lang="en-US" b="0" dirty="0" smtClean="0">
                        <a:solidFill>
                          <a:schemeClr val="bg1"/>
                        </a:solidFill>
                      </a:endParaRPr>
                    </a:p>
                  </a:txBody>
                  <a:tcPr anchor="ctr"/>
                </a:tc>
                <a:tc>
                  <a:txBody>
                    <a:bodyPr/>
                    <a:lstStyle/>
                    <a:p>
                      <a:pPr algn="ctr"/>
                      <a:r>
                        <a:rPr lang="en-US" dirty="0" smtClean="0"/>
                        <a:t>0.13 </a:t>
                      </a:r>
                      <a:endParaRPr lang="en-US" b="0" dirty="0" smtClean="0">
                        <a:solidFill>
                          <a:schemeClr val="tx1"/>
                        </a:solidFill>
                      </a:endParaRPr>
                    </a:p>
                  </a:txBody>
                  <a:tcPr anchor="ct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Specificity</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0.52</a:t>
                      </a:r>
                      <a:endParaRPr lang="en-US" sz="1800" b="0" kern="1200" dirty="0">
                        <a:solidFill>
                          <a:schemeClr val="tx1"/>
                        </a:solidFill>
                        <a:latin typeface="+mn-lt"/>
                        <a:ea typeface="+mn-ea"/>
                        <a:cs typeface="+mn-cs"/>
                      </a:endParaRPr>
                    </a:p>
                  </a:txBody>
                  <a:tcPr anchor="ct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Recall </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0.73</a:t>
                      </a:r>
                      <a:endParaRPr lang="en-US" sz="1800" b="0" kern="1200" dirty="0">
                        <a:solidFill>
                          <a:schemeClr val="tx1"/>
                        </a:solidFill>
                        <a:latin typeface="+mn-lt"/>
                        <a:ea typeface="+mn-ea"/>
                        <a:cs typeface="+mn-cs"/>
                      </a:endParaRPr>
                    </a:p>
                  </a:txBody>
                  <a:tcPr anchor="ct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F1</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0.22</a:t>
                      </a:r>
                      <a:endParaRPr lang="en-US" sz="1800" b="0" kern="1200" dirty="0">
                        <a:solidFill>
                          <a:schemeClr val="tx1"/>
                        </a:solidFill>
                        <a:latin typeface="+mn-lt"/>
                        <a:ea typeface="+mn-ea"/>
                        <a:cs typeface="+mn-cs"/>
                      </a:endParaRPr>
                    </a:p>
                  </a:txBody>
                  <a:tcPr anchor="ctr"/>
                </a:tc>
              </a:tr>
            </a:tbl>
          </a:graphicData>
        </a:graphic>
      </p:graphicFrame>
      <p:graphicFrame>
        <p:nvGraphicFramePr>
          <p:cNvPr id="9" name="Table 8"/>
          <p:cNvGraphicFramePr>
            <a:graphicFrameLocks noGrp="1"/>
          </p:cNvGraphicFramePr>
          <p:nvPr/>
        </p:nvGraphicFramePr>
        <p:xfrm>
          <a:off x="1286256" y="1944624"/>
          <a:ext cx="4206240" cy="4175440"/>
        </p:xfrm>
        <a:graphic>
          <a:graphicData uri="http://schemas.openxmlformats.org/drawingml/2006/table">
            <a:tbl>
              <a:tblPr>
                <a:tableStyleId>{5C22544A-7EE6-4342-B048-85BDC9FD1C3A}</a:tableStyleId>
              </a:tblPr>
              <a:tblGrid>
                <a:gridCol w="2103120"/>
                <a:gridCol w="2103120"/>
              </a:tblGrid>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Rectangle 14"/>
          <p:cNvSpPr/>
          <p:nvPr/>
        </p:nvSpPr>
        <p:spPr>
          <a:xfrm>
            <a:off x="5601285" y="3633849"/>
            <a:ext cx="2456865" cy="13073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680899" y="2536175"/>
            <a:ext cx="2203469" cy="646331"/>
          </a:xfrm>
          <a:prstGeom prst="rect">
            <a:avLst/>
          </a:prstGeom>
          <a:noFill/>
        </p:spPr>
        <p:txBody>
          <a:bodyPr wrap="square" rtlCol="0">
            <a:spAutoFit/>
          </a:bodyPr>
          <a:lstStyle/>
          <a:p>
            <a:pPr algn="ctr"/>
            <a:r>
              <a:rPr lang="en-US" b="1" dirty="0" smtClean="0"/>
              <a:t>This </a:t>
            </a:r>
            <a:r>
              <a:rPr lang="en-US" b="1" smtClean="0"/>
              <a:t>is essentially our success rate!</a:t>
            </a:r>
            <a:endParaRPr lang="en-US" b="1"/>
          </a:p>
        </p:txBody>
      </p:sp>
      <p:sp>
        <p:nvSpPr>
          <p:cNvPr id="16" name="Rectangle 15"/>
          <p:cNvSpPr/>
          <p:nvPr/>
        </p:nvSpPr>
        <p:spPr>
          <a:xfrm>
            <a:off x="467543" y="1885358"/>
            <a:ext cx="5096379" cy="48240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590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a:t>Bayes</a:t>
            </a:r>
            <a:br>
              <a:rPr lang="en-US" dirty="0"/>
            </a:br>
            <a:r>
              <a:rPr lang="en-US" sz="2200" dirty="0" smtClean="0"/>
              <a:t>Precision</a:t>
            </a:r>
            <a:endParaRPr lang="en-US" sz="2200" dirty="0"/>
          </a:p>
        </p:txBody>
      </p:sp>
      <p:pic>
        <p:nvPicPr>
          <p:cNvPr id="4" name="Content Placeholder 3"/>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768096" y="1844825"/>
            <a:ext cx="4795827" cy="4867495"/>
          </a:xfrm>
        </p:spPr>
      </p:pic>
      <p:sp>
        <p:nvSpPr>
          <p:cNvPr id="8" name="TextBox 7"/>
          <p:cNvSpPr txBox="1"/>
          <p:nvPr/>
        </p:nvSpPr>
        <p:spPr>
          <a:xfrm>
            <a:off x="1295399" y="2398822"/>
            <a:ext cx="2082801" cy="369332"/>
          </a:xfrm>
          <a:prstGeom prst="rect">
            <a:avLst/>
          </a:prstGeom>
          <a:noFill/>
        </p:spPr>
        <p:txBody>
          <a:bodyPr wrap="square" rtlCol="0">
            <a:spAutoFit/>
          </a:bodyPr>
          <a:lstStyle/>
          <a:p>
            <a:pPr algn="ctr"/>
            <a:r>
              <a:rPr lang="en-US" b="1" dirty="0" smtClean="0"/>
              <a:t>True Negatives</a:t>
            </a:r>
            <a:endParaRPr lang="en-US" b="1" dirty="0"/>
          </a:p>
        </p:txBody>
      </p:sp>
      <p:sp>
        <p:nvSpPr>
          <p:cNvPr id="10" name="TextBox 9"/>
          <p:cNvSpPr txBox="1"/>
          <p:nvPr/>
        </p:nvSpPr>
        <p:spPr>
          <a:xfrm>
            <a:off x="1295399" y="4463239"/>
            <a:ext cx="2082801" cy="369332"/>
          </a:xfrm>
          <a:prstGeom prst="rect">
            <a:avLst/>
          </a:prstGeom>
          <a:noFill/>
        </p:spPr>
        <p:txBody>
          <a:bodyPr wrap="square" rtlCol="0">
            <a:spAutoFit/>
          </a:bodyPr>
          <a:lstStyle/>
          <a:p>
            <a:pPr algn="ctr"/>
            <a:r>
              <a:rPr lang="en-US" b="1" dirty="0" smtClean="0">
                <a:solidFill>
                  <a:schemeClr val="bg1"/>
                </a:solidFill>
              </a:rPr>
              <a:t>False Negatives</a:t>
            </a:r>
            <a:endParaRPr lang="en-US" b="1" dirty="0">
              <a:solidFill>
                <a:schemeClr val="bg1"/>
              </a:solidFill>
            </a:endParaRPr>
          </a:p>
        </p:txBody>
      </p:sp>
      <p:sp>
        <p:nvSpPr>
          <p:cNvPr id="11" name="TextBox 10"/>
          <p:cNvSpPr txBox="1"/>
          <p:nvPr/>
        </p:nvSpPr>
        <p:spPr>
          <a:xfrm>
            <a:off x="3367081" y="2398822"/>
            <a:ext cx="2082801" cy="369332"/>
          </a:xfrm>
          <a:prstGeom prst="rect">
            <a:avLst/>
          </a:prstGeom>
          <a:noFill/>
        </p:spPr>
        <p:txBody>
          <a:bodyPr wrap="square" rtlCol="0">
            <a:spAutoFit/>
          </a:bodyPr>
          <a:lstStyle/>
          <a:p>
            <a:pPr algn="ctr"/>
            <a:r>
              <a:rPr lang="en-US" b="1" dirty="0" smtClean="0">
                <a:solidFill>
                  <a:schemeClr val="bg1"/>
                </a:solidFill>
              </a:rPr>
              <a:t>False Positives</a:t>
            </a:r>
            <a:endParaRPr lang="en-US" b="1" dirty="0">
              <a:solidFill>
                <a:schemeClr val="bg1"/>
              </a:solidFill>
            </a:endParaRPr>
          </a:p>
        </p:txBody>
      </p:sp>
      <p:sp>
        <p:nvSpPr>
          <p:cNvPr id="12" name="TextBox 11"/>
          <p:cNvSpPr txBox="1"/>
          <p:nvPr/>
        </p:nvSpPr>
        <p:spPr>
          <a:xfrm>
            <a:off x="3378200" y="4463239"/>
            <a:ext cx="2082801" cy="369332"/>
          </a:xfrm>
          <a:prstGeom prst="rect">
            <a:avLst/>
          </a:prstGeom>
          <a:noFill/>
        </p:spPr>
        <p:txBody>
          <a:bodyPr wrap="square" rtlCol="0">
            <a:spAutoFit/>
          </a:bodyPr>
          <a:lstStyle/>
          <a:p>
            <a:pPr algn="ctr"/>
            <a:r>
              <a:rPr lang="en-US" b="1" dirty="0" smtClean="0">
                <a:solidFill>
                  <a:schemeClr val="bg1"/>
                </a:solidFill>
              </a:rPr>
              <a:t>True Positives</a:t>
            </a:r>
            <a:endParaRPr lang="en-US" b="1" dirty="0">
              <a:solidFill>
                <a:schemeClr val="bg1"/>
              </a:solidFill>
            </a:endParaRPr>
          </a:p>
        </p:txBody>
      </p:sp>
      <p:graphicFrame>
        <p:nvGraphicFramePr>
          <p:cNvPr id="9" name="Table 8"/>
          <p:cNvGraphicFramePr>
            <a:graphicFrameLocks noGrp="1"/>
          </p:cNvGraphicFramePr>
          <p:nvPr/>
        </p:nvGraphicFramePr>
        <p:xfrm>
          <a:off x="1286256" y="1944624"/>
          <a:ext cx="4206240" cy="4175440"/>
        </p:xfrm>
        <a:graphic>
          <a:graphicData uri="http://schemas.openxmlformats.org/drawingml/2006/table">
            <a:tbl>
              <a:tblPr>
                <a:tableStyleId>{5C22544A-7EE6-4342-B048-85BDC9FD1C3A}</a:tableStyleId>
              </a:tblPr>
              <a:tblGrid>
                <a:gridCol w="2103120"/>
                <a:gridCol w="2103120"/>
              </a:tblGrid>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Rectangle 13"/>
          <p:cNvSpPr/>
          <p:nvPr/>
        </p:nvSpPr>
        <p:spPr>
          <a:xfrm>
            <a:off x="1269242" y="1885358"/>
            <a:ext cx="2108958" cy="446085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812706" y="3652882"/>
            <a:ext cx="2929065" cy="857080"/>
            <a:chOff x="6130799" y="5218025"/>
            <a:chExt cx="2394864" cy="857080"/>
          </a:xfrm>
        </p:grpSpPr>
        <p:grpSp>
          <p:nvGrpSpPr>
            <p:cNvPr id="30" name="Group 29"/>
            <p:cNvGrpSpPr/>
            <p:nvPr/>
          </p:nvGrpSpPr>
          <p:grpSpPr>
            <a:xfrm>
              <a:off x="6130799" y="5218025"/>
              <a:ext cx="1313181" cy="857080"/>
              <a:chOff x="7854677" y="3182506"/>
              <a:chExt cx="1313181" cy="857080"/>
            </a:xfrm>
          </p:grpSpPr>
          <p:sp>
            <p:nvSpPr>
              <p:cNvPr id="33" name="TextBox 32"/>
              <p:cNvSpPr txBox="1"/>
              <p:nvPr/>
            </p:nvSpPr>
            <p:spPr>
              <a:xfrm>
                <a:off x="7854677" y="3182506"/>
                <a:ext cx="1313180" cy="430887"/>
              </a:xfrm>
              <a:prstGeom prst="rect">
                <a:avLst/>
              </a:prstGeom>
              <a:noFill/>
            </p:spPr>
            <p:txBody>
              <a:bodyPr wrap="square" rtlCol="0">
                <a:spAutoFit/>
              </a:bodyPr>
              <a:lstStyle/>
              <a:p>
                <a:pPr algn="ctr"/>
                <a:r>
                  <a:rPr lang="en-US" sz="2200" b="1" dirty="0" smtClean="0"/>
                  <a:t>868</a:t>
                </a:r>
                <a:endParaRPr lang="en-US" sz="2200" dirty="0"/>
              </a:p>
            </p:txBody>
          </p:sp>
          <p:sp>
            <p:nvSpPr>
              <p:cNvPr id="34" name="TextBox 33"/>
              <p:cNvSpPr txBox="1"/>
              <p:nvPr/>
            </p:nvSpPr>
            <p:spPr>
              <a:xfrm>
                <a:off x="7854677" y="3608699"/>
                <a:ext cx="1313181" cy="430887"/>
              </a:xfrm>
              <a:prstGeom prst="rect">
                <a:avLst/>
              </a:prstGeom>
              <a:noFill/>
            </p:spPr>
            <p:txBody>
              <a:bodyPr wrap="square" rtlCol="0">
                <a:spAutoFit/>
              </a:bodyPr>
              <a:lstStyle/>
              <a:p>
                <a:pPr algn="ctr"/>
                <a:r>
                  <a:rPr lang="en-US" sz="2200" b="1" dirty="0" smtClean="0"/>
                  <a:t>868+ 5662</a:t>
                </a:r>
                <a:endParaRPr lang="en-US" sz="2200" dirty="0"/>
              </a:p>
            </p:txBody>
          </p:sp>
          <p:cxnSp>
            <p:nvCxnSpPr>
              <p:cNvPr id="35" name="Straight Connector 34"/>
              <p:cNvCxnSpPr/>
              <p:nvPr/>
            </p:nvCxnSpPr>
            <p:spPr>
              <a:xfrm>
                <a:off x="7854677" y="3582615"/>
                <a:ext cx="13131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7579757" y="5402691"/>
              <a:ext cx="304332" cy="430887"/>
            </a:xfrm>
            <a:prstGeom prst="rect">
              <a:avLst/>
            </a:prstGeom>
            <a:noFill/>
          </p:spPr>
          <p:txBody>
            <a:bodyPr wrap="none" rtlCol="0">
              <a:spAutoFit/>
            </a:bodyPr>
            <a:lstStyle/>
            <a:p>
              <a:pPr algn="ctr"/>
              <a:r>
                <a:rPr lang="en-US" sz="2200" b="1" smtClean="0"/>
                <a:t>=</a:t>
              </a:r>
              <a:endParaRPr lang="en-US" sz="2200" b="1"/>
            </a:p>
          </p:txBody>
        </p:sp>
        <p:sp>
          <p:nvSpPr>
            <p:cNvPr id="32" name="TextBox 31"/>
            <p:cNvSpPr txBox="1"/>
            <p:nvPr/>
          </p:nvSpPr>
          <p:spPr>
            <a:xfrm>
              <a:off x="7948716" y="5402691"/>
              <a:ext cx="576947" cy="430887"/>
            </a:xfrm>
            <a:prstGeom prst="rect">
              <a:avLst/>
            </a:prstGeom>
            <a:noFill/>
          </p:spPr>
          <p:txBody>
            <a:bodyPr wrap="none" rtlCol="0">
              <a:spAutoFit/>
            </a:bodyPr>
            <a:lstStyle/>
            <a:p>
              <a:pPr algn="ctr"/>
              <a:r>
                <a:rPr lang="en-US" sz="2200" b="1" dirty="0" smtClean="0"/>
                <a:t>0.13</a:t>
              </a:r>
              <a:endParaRPr lang="en-US" sz="2200" b="1" dirty="0"/>
            </a:p>
          </p:txBody>
        </p:sp>
      </p:grpSp>
    </p:spTree>
    <p:extLst>
      <p:ext uri="{BB962C8B-B14F-4D97-AF65-F5344CB8AC3E}">
        <p14:creationId xmlns:p14="http://schemas.microsoft.com/office/powerpoint/2010/main" val="17048274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a:t>Bayes</a:t>
            </a:r>
            <a:br>
              <a:rPr lang="en-US" dirty="0"/>
            </a:br>
            <a:r>
              <a:rPr lang="en-US" sz="2200" dirty="0" smtClean="0"/>
              <a:t>Recall</a:t>
            </a:r>
            <a:endParaRPr lang="en-US" sz="2200" dirty="0"/>
          </a:p>
        </p:txBody>
      </p:sp>
      <p:pic>
        <p:nvPicPr>
          <p:cNvPr id="4" name="Content Placeholder 3"/>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768096" y="1844825"/>
            <a:ext cx="4795827" cy="4867495"/>
          </a:xfrm>
        </p:spPr>
      </p:pic>
      <p:sp>
        <p:nvSpPr>
          <p:cNvPr id="8" name="TextBox 7"/>
          <p:cNvSpPr txBox="1"/>
          <p:nvPr/>
        </p:nvSpPr>
        <p:spPr>
          <a:xfrm>
            <a:off x="1295399" y="2398822"/>
            <a:ext cx="2082801" cy="369332"/>
          </a:xfrm>
          <a:prstGeom prst="rect">
            <a:avLst/>
          </a:prstGeom>
          <a:noFill/>
        </p:spPr>
        <p:txBody>
          <a:bodyPr wrap="square" rtlCol="0">
            <a:spAutoFit/>
          </a:bodyPr>
          <a:lstStyle/>
          <a:p>
            <a:pPr algn="ctr"/>
            <a:r>
              <a:rPr lang="en-US" b="1" dirty="0" smtClean="0"/>
              <a:t>True Negatives</a:t>
            </a:r>
            <a:endParaRPr lang="en-US" b="1" dirty="0"/>
          </a:p>
        </p:txBody>
      </p:sp>
      <p:sp>
        <p:nvSpPr>
          <p:cNvPr id="10" name="TextBox 9"/>
          <p:cNvSpPr txBox="1"/>
          <p:nvPr/>
        </p:nvSpPr>
        <p:spPr>
          <a:xfrm>
            <a:off x="1295399" y="4463239"/>
            <a:ext cx="2082801" cy="369332"/>
          </a:xfrm>
          <a:prstGeom prst="rect">
            <a:avLst/>
          </a:prstGeom>
          <a:noFill/>
        </p:spPr>
        <p:txBody>
          <a:bodyPr wrap="square" rtlCol="0">
            <a:spAutoFit/>
          </a:bodyPr>
          <a:lstStyle/>
          <a:p>
            <a:pPr algn="ctr"/>
            <a:r>
              <a:rPr lang="en-US" b="1" dirty="0" smtClean="0">
                <a:solidFill>
                  <a:schemeClr val="bg1"/>
                </a:solidFill>
              </a:rPr>
              <a:t>False Negatives</a:t>
            </a:r>
            <a:endParaRPr lang="en-US" b="1" dirty="0">
              <a:solidFill>
                <a:schemeClr val="bg1"/>
              </a:solidFill>
            </a:endParaRPr>
          </a:p>
        </p:txBody>
      </p:sp>
      <p:sp>
        <p:nvSpPr>
          <p:cNvPr id="11" name="TextBox 10"/>
          <p:cNvSpPr txBox="1"/>
          <p:nvPr/>
        </p:nvSpPr>
        <p:spPr>
          <a:xfrm>
            <a:off x="3367081" y="2398822"/>
            <a:ext cx="2082801" cy="369332"/>
          </a:xfrm>
          <a:prstGeom prst="rect">
            <a:avLst/>
          </a:prstGeom>
          <a:noFill/>
        </p:spPr>
        <p:txBody>
          <a:bodyPr wrap="square" rtlCol="0">
            <a:spAutoFit/>
          </a:bodyPr>
          <a:lstStyle/>
          <a:p>
            <a:pPr algn="ctr"/>
            <a:r>
              <a:rPr lang="en-US" b="1" dirty="0" smtClean="0">
                <a:solidFill>
                  <a:schemeClr val="bg1"/>
                </a:solidFill>
              </a:rPr>
              <a:t>False Positives</a:t>
            </a:r>
            <a:endParaRPr lang="en-US" b="1" dirty="0">
              <a:solidFill>
                <a:schemeClr val="bg1"/>
              </a:solidFill>
            </a:endParaRPr>
          </a:p>
        </p:txBody>
      </p:sp>
      <p:sp>
        <p:nvSpPr>
          <p:cNvPr id="12" name="TextBox 11"/>
          <p:cNvSpPr txBox="1"/>
          <p:nvPr/>
        </p:nvSpPr>
        <p:spPr>
          <a:xfrm>
            <a:off x="3378200" y="4463239"/>
            <a:ext cx="2082801" cy="369332"/>
          </a:xfrm>
          <a:prstGeom prst="rect">
            <a:avLst/>
          </a:prstGeom>
          <a:noFill/>
        </p:spPr>
        <p:txBody>
          <a:bodyPr wrap="square" rtlCol="0">
            <a:spAutoFit/>
          </a:bodyPr>
          <a:lstStyle/>
          <a:p>
            <a:pPr algn="ctr"/>
            <a:r>
              <a:rPr lang="en-US" b="1" dirty="0" smtClean="0">
                <a:solidFill>
                  <a:schemeClr val="bg1"/>
                </a:solidFill>
              </a:rPr>
              <a:t>True Positives</a:t>
            </a:r>
            <a:endParaRPr lang="en-US" b="1" dirty="0">
              <a:solidFill>
                <a:schemeClr val="bg1"/>
              </a:solidFill>
            </a:endParaRPr>
          </a:p>
        </p:txBody>
      </p:sp>
      <p:graphicFrame>
        <p:nvGraphicFramePr>
          <p:cNvPr id="13" name="Table 12"/>
          <p:cNvGraphicFramePr>
            <a:graphicFrameLocks noGrp="1"/>
          </p:cNvGraphicFramePr>
          <p:nvPr>
            <p:extLst/>
          </p:nvPr>
        </p:nvGraphicFramePr>
        <p:xfrm>
          <a:off x="5680899" y="3233155"/>
          <a:ext cx="2203469" cy="1584176"/>
        </p:xfrm>
        <a:graphic>
          <a:graphicData uri="http://schemas.openxmlformats.org/drawingml/2006/table">
            <a:tbl>
              <a:tblPr firstCol="1">
                <a:tableStyleId>{F5AB1C69-6EDB-4FF4-983F-18BD219EF322}</a:tableStyleId>
              </a:tblPr>
              <a:tblGrid>
                <a:gridCol w="1207808"/>
                <a:gridCol w="995661"/>
              </a:tblGrid>
              <a:tr h="396044">
                <a:tc>
                  <a:txBody>
                    <a:bodyPr/>
                    <a:lstStyle/>
                    <a:p>
                      <a:pPr algn="l"/>
                      <a:r>
                        <a:rPr lang="en-US" dirty="0" smtClean="0">
                          <a:solidFill>
                            <a:schemeClr val="bg1"/>
                          </a:solidFill>
                        </a:rPr>
                        <a:t>Precision</a:t>
                      </a:r>
                      <a:endParaRPr lang="en-US" b="0" dirty="0" smtClean="0">
                        <a:solidFill>
                          <a:schemeClr val="bg1"/>
                        </a:solidFill>
                      </a:endParaRPr>
                    </a:p>
                  </a:txBody>
                  <a:tcPr anchor="ctr"/>
                </a:tc>
                <a:tc>
                  <a:txBody>
                    <a:bodyPr/>
                    <a:lstStyle/>
                    <a:p>
                      <a:pPr algn="ctr"/>
                      <a:r>
                        <a:rPr lang="en-US" dirty="0" smtClean="0"/>
                        <a:t>0.13 </a:t>
                      </a:r>
                      <a:endParaRPr lang="en-US" b="0" dirty="0" smtClean="0">
                        <a:solidFill>
                          <a:schemeClr val="tx1"/>
                        </a:solidFill>
                      </a:endParaRPr>
                    </a:p>
                  </a:txBody>
                  <a:tcPr anchor="ct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Specificity</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0.52</a:t>
                      </a:r>
                      <a:endParaRPr lang="en-US" sz="1800" b="0" kern="1200" dirty="0">
                        <a:solidFill>
                          <a:schemeClr val="tx1"/>
                        </a:solidFill>
                        <a:latin typeface="+mn-lt"/>
                        <a:ea typeface="+mn-ea"/>
                        <a:cs typeface="+mn-cs"/>
                      </a:endParaRPr>
                    </a:p>
                  </a:txBody>
                  <a:tcPr anchor="ct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Recall </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0.73</a:t>
                      </a:r>
                      <a:endParaRPr lang="en-US" sz="1800" b="0" kern="1200" dirty="0">
                        <a:solidFill>
                          <a:schemeClr val="tx1"/>
                        </a:solidFill>
                        <a:latin typeface="+mn-lt"/>
                        <a:ea typeface="+mn-ea"/>
                        <a:cs typeface="+mn-cs"/>
                      </a:endParaRPr>
                    </a:p>
                  </a:txBody>
                  <a:tcPr anchor="ct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F1</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0.22</a:t>
                      </a:r>
                      <a:endParaRPr lang="en-US" sz="1800" b="0" kern="1200" dirty="0">
                        <a:solidFill>
                          <a:schemeClr val="tx1"/>
                        </a:solidFill>
                        <a:latin typeface="+mn-lt"/>
                        <a:ea typeface="+mn-ea"/>
                        <a:cs typeface="+mn-cs"/>
                      </a:endParaRPr>
                    </a:p>
                  </a:txBody>
                  <a:tcPr anchor="ctr"/>
                </a:tc>
              </a:tr>
            </a:tbl>
          </a:graphicData>
        </a:graphic>
      </p:graphicFrame>
      <p:graphicFrame>
        <p:nvGraphicFramePr>
          <p:cNvPr id="9" name="Table 8"/>
          <p:cNvGraphicFramePr>
            <a:graphicFrameLocks noGrp="1"/>
          </p:cNvGraphicFramePr>
          <p:nvPr/>
        </p:nvGraphicFramePr>
        <p:xfrm>
          <a:off x="1286256" y="1944624"/>
          <a:ext cx="4206240" cy="4175440"/>
        </p:xfrm>
        <a:graphic>
          <a:graphicData uri="http://schemas.openxmlformats.org/drawingml/2006/table">
            <a:tbl>
              <a:tblPr>
                <a:tableStyleId>{5C22544A-7EE6-4342-B048-85BDC9FD1C3A}</a:tableStyleId>
              </a:tblPr>
              <a:tblGrid>
                <a:gridCol w="2103120"/>
                <a:gridCol w="2103120"/>
              </a:tblGrid>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Rectangle 14"/>
          <p:cNvSpPr/>
          <p:nvPr/>
        </p:nvSpPr>
        <p:spPr>
          <a:xfrm>
            <a:off x="5601285" y="3182507"/>
            <a:ext cx="2456865" cy="8435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672574" y="4912381"/>
            <a:ext cx="2203469" cy="1200329"/>
          </a:xfrm>
          <a:prstGeom prst="rect">
            <a:avLst/>
          </a:prstGeom>
          <a:noFill/>
        </p:spPr>
        <p:txBody>
          <a:bodyPr wrap="square" rtlCol="0">
            <a:spAutoFit/>
          </a:bodyPr>
          <a:lstStyle/>
          <a:p>
            <a:pPr algn="ctr"/>
            <a:r>
              <a:rPr lang="en-US" b="1" dirty="0" smtClean="0"/>
              <a:t>This is a measure of how many of the true positives we actually identified!</a:t>
            </a:r>
            <a:endParaRPr lang="en-US" b="1" dirty="0"/>
          </a:p>
        </p:txBody>
      </p:sp>
      <p:sp>
        <p:nvSpPr>
          <p:cNvPr id="16" name="Rectangle 15"/>
          <p:cNvSpPr/>
          <p:nvPr/>
        </p:nvSpPr>
        <p:spPr>
          <a:xfrm>
            <a:off x="5601285" y="4416682"/>
            <a:ext cx="2456865" cy="42827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67543" y="1885358"/>
            <a:ext cx="5096379" cy="48240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7935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a:t>Bayes</a:t>
            </a:r>
            <a:br>
              <a:rPr lang="en-US" dirty="0"/>
            </a:br>
            <a:r>
              <a:rPr lang="en-US" sz="2200" dirty="0" smtClean="0"/>
              <a:t>Recall</a:t>
            </a:r>
            <a:endParaRPr lang="en-US" sz="2200" dirty="0"/>
          </a:p>
        </p:txBody>
      </p:sp>
      <p:pic>
        <p:nvPicPr>
          <p:cNvPr id="4" name="Content Placeholder 3"/>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768096" y="1844825"/>
            <a:ext cx="4795827" cy="4867495"/>
          </a:xfrm>
        </p:spPr>
      </p:pic>
      <p:sp>
        <p:nvSpPr>
          <p:cNvPr id="8" name="TextBox 7"/>
          <p:cNvSpPr txBox="1"/>
          <p:nvPr/>
        </p:nvSpPr>
        <p:spPr>
          <a:xfrm>
            <a:off x="1295399" y="2398822"/>
            <a:ext cx="2082801" cy="369332"/>
          </a:xfrm>
          <a:prstGeom prst="rect">
            <a:avLst/>
          </a:prstGeom>
          <a:noFill/>
        </p:spPr>
        <p:txBody>
          <a:bodyPr wrap="square" rtlCol="0">
            <a:spAutoFit/>
          </a:bodyPr>
          <a:lstStyle/>
          <a:p>
            <a:pPr algn="ctr"/>
            <a:r>
              <a:rPr lang="en-US" b="1" dirty="0" smtClean="0"/>
              <a:t>True Negatives</a:t>
            </a:r>
            <a:endParaRPr lang="en-US" b="1" dirty="0"/>
          </a:p>
        </p:txBody>
      </p:sp>
      <p:sp>
        <p:nvSpPr>
          <p:cNvPr id="10" name="TextBox 9"/>
          <p:cNvSpPr txBox="1"/>
          <p:nvPr/>
        </p:nvSpPr>
        <p:spPr>
          <a:xfrm>
            <a:off x="1295399" y="4463239"/>
            <a:ext cx="2082801" cy="369332"/>
          </a:xfrm>
          <a:prstGeom prst="rect">
            <a:avLst/>
          </a:prstGeom>
          <a:noFill/>
        </p:spPr>
        <p:txBody>
          <a:bodyPr wrap="square" rtlCol="0">
            <a:spAutoFit/>
          </a:bodyPr>
          <a:lstStyle/>
          <a:p>
            <a:pPr algn="ctr"/>
            <a:r>
              <a:rPr lang="en-US" b="1" dirty="0" smtClean="0">
                <a:solidFill>
                  <a:schemeClr val="bg1"/>
                </a:solidFill>
              </a:rPr>
              <a:t>False Negatives</a:t>
            </a:r>
            <a:endParaRPr lang="en-US" b="1" dirty="0">
              <a:solidFill>
                <a:schemeClr val="bg1"/>
              </a:solidFill>
            </a:endParaRPr>
          </a:p>
        </p:txBody>
      </p:sp>
      <p:sp>
        <p:nvSpPr>
          <p:cNvPr id="11" name="TextBox 10"/>
          <p:cNvSpPr txBox="1"/>
          <p:nvPr/>
        </p:nvSpPr>
        <p:spPr>
          <a:xfrm>
            <a:off x="3367081" y="2398822"/>
            <a:ext cx="2082801" cy="369332"/>
          </a:xfrm>
          <a:prstGeom prst="rect">
            <a:avLst/>
          </a:prstGeom>
          <a:noFill/>
        </p:spPr>
        <p:txBody>
          <a:bodyPr wrap="square" rtlCol="0">
            <a:spAutoFit/>
          </a:bodyPr>
          <a:lstStyle/>
          <a:p>
            <a:pPr algn="ctr"/>
            <a:r>
              <a:rPr lang="en-US" b="1" dirty="0" smtClean="0">
                <a:solidFill>
                  <a:schemeClr val="bg1"/>
                </a:solidFill>
              </a:rPr>
              <a:t>False Positives</a:t>
            </a:r>
            <a:endParaRPr lang="en-US" b="1" dirty="0">
              <a:solidFill>
                <a:schemeClr val="bg1"/>
              </a:solidFill>
            </a:endParaRPr>
          </a:p>
        </p:txBody>
      </p:sp>
      <p:sp>
        <p:nvSpPr>
          <p:cNvPr id="12" name="TextBox 11"/>
          <p:cNvSpPr txBox="1"/>
          <p:nvPr/>
        </p:nvSpPr>
        <p:spPr>
          <a:xfrm>
            <a:off x="3378200" y="4463239"/>
            <a:ext cx="2082801" cy="369332"/>
          </a:xfrm>
          <a:prstGeom prst="rect">
            <a:avLst/>
          </a:prstGeom>
          <a:noFill/>
        </p:spPr>
        <p:txBody>
          <a:bodyPr wrap="square" rtlCol="0">
            <a:spAutoFit/>
          </a:bodyPr>
          <a:lstStyle/>
          <a:p>
            <a:pPr algn="ctr"/>
            <a:r>
              <a:rPr lang="en-US" b="1" dirty="0" smtClean="0">
                <a:solidFill>
                  <a:schemeClr val="bg1"/>
                </a:solidFill>
              </a:rPr>
              <a:t>True Positives</a:t>
            </a:r>
            <a:endParaRPr lang="en-US" b="1" dirty="0">
              <a:solidFill>
                <a:schemeClr val="bg1"/>
              </a:solidFill>
            </a:endParaRPr>
          </a:p>
        </p:txBody>
      </p:sp>
      <p:graphicFrame>
        <p:nvGraphicFramePr>
          <p:cNvPr id="9" name="Table 8"/>
          <p:cNvGraphicFramePr>
            <a:graphicFrameLocks noGrp="1"/>
          </p:cNvGraphicFramePr>
          <p:nvPr/>
        </p:nvGraphicFramePr>
        <p:xfrm>
          <a:off x="1286256" y="1944624"/>
          <a:ext cx="4206240" cy="4175440"/>
        </p:xfrm>
        <a:graphic>
          <a:graphicData uri="http://schemas.openxmlformats.org/drawingml/2006/table">
            <a:tbl>
              <a:tblPr>
                <a:tableStyleId>{5C22544A-7EE6-4342-B048-85BDC9FD1C3A}</a:tableStyleId>
              </a:tblPr>
              <a:tblGrid>
                <a:gridCol w="2103120"/>
                <a:gridCol w="2103120"/>
              </a:tblGrid>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Rectangle 13"/>
          <p:cNvSpPr/>
          <p:nvPr/>
        </p:nvSpPr>
        <p:spPr>
          <a:xfrm>
            <a:off x="1078173" y="1885358"/>
            <a:ext cx="4485749" cy="21407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812704" y="3652882"/>
            <a:ext cx="2929061" cy="857080"/>
            <a:chOff x="6130799" y="5218025"/>
            <a:chExt cx="2394861" cy="857080"/>
          </a:xfrm>
        </p:grpSpPr>
        <p:grpSp>
          <p:nvGrpSpPr>
            <p:cNvPr id="18" name="Group 17"/>
            <p:cNvGrpSpPr/>
            <p:nvPr/>
          </p:nvGrpSpPr>
          <p:grpSpPr>
            <a:xfrm>
              <a:off x="6130799" y="5218025"/>
              <a:ext cx="1313181" cy="857080"/>
              <a:chOff x="7854677" y="3182506"/>
              <a:chExt cx="1313181" cy="857080"/>
            </a:xfrm>
          </p:grpSpPr>
          <p:sp>
            <p:nvSpPr>
              <p:cNvPr id="21" name="TextBox 20"/>
              <p:cNvSpPr txBox="1"/>
              <p:nvPr/>
            </p:nvSpPr>
            <p:spPr>
              <a:xfrm>
                <a:off x="7854677" y="3182506"/>
                <a:ext cx="1313180" cy="430887"/>
              </a:xfrm>
              <a:prstGeom prst="rect">
                <a:avLst/>
              </a:prstGeom>
              <a:noFill/>
            </p:spPr>
            <p:txBody>
              <a:bodyPr wrap="square" rtlCol="0">
                <a:spAutoFit/>
              </a:bodyPr>
              <a:lstStyle/>
              <a:p>
                <a:pPr algn="ctr"/>
                <a:r>
                  <a:rPr lang="en-US" sz="2200" b="1" dirty="0" smtClean="0"/>
                  <a:t>868</a:t>
                </a:r>
                <a:endParaRPr lang="en-US" sz="2200" dirty="0"/>
              </a:p>
            </p:txBody>
          </p:sp>
          <p:sp>
            <p:nvSpPr>
              <p:cNvPr id="22" name="TextBox 21"/>
              <p:cNvSpPr txBox="1"/>
              <p:nvPr/>
            </p:nvSpPr>
            <p:spPr>
              <a:xfrm>
                <a:off x="7854677" y="3608699"/>
                <a:ext cx="1313181" cy="430887"/>
              </a:xfrm>
              <a:prstGeom prst="rect">
                <a:avLst/>
              </a:prstGeom>
              <a:noFill/>
            </p:spPr>
            <p:txBody>
              <a:bodyPr wrap="square" rtlCol="0">
                <a:spAutoFit/>
              </a:bodyPr>
              <a:lstStyle/>
              <a:p>
                <a:pPr algn="ctr"/>
                <a:r>
                  <a:rPr lang="en-US" sz="2200" b="1" dirty="0" smtClean="0"/>
                  <a:t>868 + 325</a:t>
                </a:r>
                <a:endParaRPr lang="en-US" sz="2200" dirty="0"/>
              </a:p>
            </p:txBody>
          </p:sp>
          <p:cxnSp>
            <p:nvCxnSpPr>
              <p:cNvPr id="23" name="Straight Connector 22"/>
              <p:cNvCxnSpPr/>
              <p:nvPr/>
            </p:nvCxnSpPr>
            <p:spPr>
              <a:xfrm>
                <a:off x="7854677" y="3582615"/>
                <a:ext cx="13131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579757" y="5402691"/>
              <a:ext cx="304332" cy="430887"/>
            </a:xfrm>
            <a:prstGeom prst="rect">
              <a:avLst/>
            </a:prstGeom>
            <a:noFill/>
          </p:spPr>
          <p:txBody>
            <a:bodyPr wrap="none" rtlCol="0">
              <a:spAutoFit/>
            </a:bodyPr>
            <a:lstStyle/>
            <a:p>
              <a:pPr algn="ctr"/>
              <a:r>
                <a:rPr lang="en-US" sz="2200" b="1" smtClean="0"/>
                <a:t>=</a:t>
              </a:r>
              <a:endParaRPr lang="en-US" sz="2200" b="1"/>
            </a:p>
          </p:txBody>
        </p:sp>
        <p:sp>
          <p:nvSpPr>
            <p:cNvPr id="20" name="TextBox 19"/>
            <p:cNvSpPr txBox="1"/>
            <p:nvPr/>
          </p:nvSpPr>
          <p:spPr>
            <a:xfrm>
              <a:off x="7948713" y="5402691"/>
              <a:ext cx="576947" cy="430887"/>
            </a:xfrm>
            <a:prstGeom prst="rect">
              <a:avLst/>
            </a:prstGeom>
            <a:noFill/>
          </p:spPr>
          <p:txBody>
            <a:bodyPr wrap="none" rtlCol="0">
              <a:spAutoFit/>
            </a:bodyPr>
            <a:lstStyle/>
            <a:p>
              <a:pPr algn="ctr"/>
              <a:r>
                <a:rPr lang="en-US" sz="2200" b="1" dirty="0" smtClean="0"/>
                <a:t>0.73</a:t>
              </a:r>
              <a:endParaRPr lang="en-US" sz="2200" b="1" dirty="0"/>
            </a:p>
          </p:txBody>
        </p:sp>
      </p:grpSp>
    </p:spTree>
    <p:extLst>
      <p:ext uri="{BB962C8B-B14F-4D97-AF65-F5344CB8AC3E}">
        <p14:creationId xmlns:p14="http://schemas.microsoft.com/office/powerpoint/2010/main" val="16056753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lumMod val="95000"/>
                    <a:lumOff val="5000"/>
                  </a:srgbClr>
                </a:solidFill>
              </a:rPr>
              <a:t>Ensemble Model</a:t>
            </a:r>
            <a:br>
              <a:rPr lang="en-US" dirty="0">
                <a:solidFill>
                  <a:srgbClr val="FFFFFF">
                    <a:lumMod val="95000"/>
                    <a:lumOff val="5000"/>
                  </a:srgbClr>
                </a:solidFill>
              </a:rPr>
            </a:br>
            <a:r>
              <a:rPr lang="en-US" sz="2200" dirty="0" smtClean="0">
                <a:solidFill>
                  <a:srgbClr val="FFFFFF">
                    <a:lumMod val="95000"/>
                    <a:lumOff val="5000"/>
                  </a:srgbClr>
                </a:solidFill>
              </a:rPr>
              <a:t>Naïve Bayes, </a:t>
            </a:r>
            <a:r>
              <a:rPr lang="en-US" sz="2200" dirty="0">
                <a:solidFill>
                  <a:srgbClr val="FFFFFF">
                    <a:lumMod val="95000"/>
                    <a:lumOff val="5000"/>
                  </a:srgbClr>
                </a:solidFill>
              </a:rPr>
              <a:t>Decision Tree, Random Forests, Gradient Boosting</a:t>
            </a:r>
            <a:endParaRPr lang="en-US" dirty="0"/>
          </a:p>
        </p:txBody>
      </p:sp>
      <p:sp>
        <p:nvSpPr>
          <p:cNvPr id="10" name="TextBox 9"/>
          <p:cNvSpPr txBox="1"/>
          <p:nvPr/>
        </p:nvSpPr>
        <p:spPr>
          <a:xfrm rot="16200000">
            <a:off x="966201" y="2853706"/>
            <a:ext cx="1380506" cy="646331"/>
          </a:xfrm>
          <a:prstGeom prst="rect">
            <a:avLst/>
          </a:prstGeom>
          <a:noFill/>
        </p:spPr>
        <p:txBody>
          <a:bodyPr wrap="none" rtlCol="0">
            <a:spAutoFit/>
          </a:bodyPr>
          <a:lstStyle/>
          <a:p>
            <a:pPr algn="ctr"/>
            <a:r>
              <a:rPr lang="en-US" dirty="0" smtClean="0"/>
              <a:t>Classification</a:t>
            </a:r>
          </a:p>
          <a:p>
            <a:pPr algn="ctr"/>
            <a:r>
              <a:rPr lang="en-US" dirty="0" smtClean="0"/>
              <a:t>Models</a:t>
            </a:r>
            <a:endParaRPr lang="en-US" dirty="0"/>
          </a:p>
        </p:txBody>
      </p:sp>
      <p:sp>
        <p:nvSpPr>
          <p:cNvPr id="9" name="Rounded Rectangle 8"/>
          <p:cNvSpPr/>
          <p:nvPr/>
        </p:nvSpPr>
        <p:spPr>
          <a:xfrm>
            <a:off x="2188251" y="2062495"/>
            <a:ext cx="4763414" cy="2915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grpSp>
        <p:nvGrpSpPr>
          <p:cNvPr id="26" name="Group 25"/>
          <p:cNvGrpSpPr/>
          <p:nvPr/>
        </p:nvGrpSpPr>
        <p:grpSpPr>
          <a:xfrm>
            <a:off x="2195697" y="2819192"/>
            <a:ext cx="4755968" cy="696034"/>
            <a:chOff x="768096" y="2524770"/>
            <a:chExt cx="7590324" cy="1110842"/>
          </a:xfrm>
        </p:grpSpPr>
        <p:sp>
          <p:nvSpPr>
            <p:cNvPr id="5" name="Rounded Rectangle 4"/>
            <p:cNvSpPr/>
            <p:nvPr/>
          </p:nvSpPr>
          <p:spPr>
            <a:xfrm>
              <a:off x="76809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NB</a:t>
              </a:r>
              <a:endParaRPr lang="en-US" dirty="0">
                <a:solidFill>
                  <a:schemeClr val="bg1"/>
                </a:solidFill>
              </a:endParaRPr>
            </a:p>
          </p:txBody>
        </p:sp>
        <p:sp>
          <p:nvSpPr>
            <p:cNvPr id="12" name="Rounded Rectangle 11"/>
            <p:cNvSpPr/>
            <p:nvPr/>
          </p:nvSpPr>
          <p:spPr>
            <a:xfrm>
              <a:off x="295600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DT</a:t>
              </a:r>
              <a:endParaRPr lang="en-US" dirty="0">
                <a:solidFill>
                  <a:schemeClr val="bg1"/>
                </a:solidFill>
              </a:endParaRPr>
            </a:p>
          </p:txBody>
        </p:sp>
        <p:sp>
          <p:nvSpPr>
            <p:cNvPr id="13" name="Rounded Rectangle 12"/>
            <p:cNvSpPr/>
            <p:nvPr/>
          </p:nvSpPr>
          <p:spPr>
            <a:xfrm>
              <a:off x="5117213"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RF</a:t>
              </a:r>
              <a:endParaRPr lang="en-US" dirty="0">
                <a:solidFill>
                  <a:schemeClr val="bg1"/>
                </a:solidFill>
              </a:endParaRPr>
            </a:p>
          </p:txBody>
        </p:sp>
        <p:sp>
          <p:nvSpPr>
            <p:cNvPr id="14" name="Rounded Rectangle 13"/>
            <p:cNvSpPr/>
            <p:nvPr/>
          </p:nvSpPr>
          <p:spPr>
            <a:xfrm>
              <a:off x="7278420" y="2524770"/>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GB</a:t>
              </a:r>
              <a:endParaRPr lang="en-US" dirty="0">
                <a:solidFill>
                  <a:schemeClr val="bg1"/>
                </a:solidFill>
              </a:endParaRPr>
            </a:p>
          </p:txBody>
        </p:sp>
      </p:grpSp>
      <p:grpSp>
        <p:nvGrpSpPr>
          <p:cNvPr id="27" name="Group 26"/>
          <p:cNvGrpSpPr/>
          <p:nvPr/>
        </p:nvGrpSpPr>
        <p:grpSpPr>
          <a:xfrm>
            <a:off x="2188251" y="3988976"/>
            <a:ext cx="4770859" cy="691320"/>
            <a:chOff x="768096" y="4125883"/>
            <a:chExt cx="7614090" cy="1103317"/>
          </a:xfrm>
        </p:grpSpPr>
        <p:sp>
          <p:nvSpPr>
            <p:cNvPr id="16" name="Oval 15"/>
            <p:cNvSpPr/>
            <p:nvPr/>
          </p:nvSpPr>
          <p:spPr>
            <a:xfrm>
              <a:off x="76809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1</a:t>
              </a:r>
              <a:endParaRPr lang="en-US" baseline="-25000" dirty="0">
                <a:solidFill>
                  <a:schemeClr val="bg1"/>
                </a:solidFill>
              </a:endParaRPr>
            </a:p>
          </p:txBody>
        </p:sp>
        <p:sp>
          <p:nvSpPr>
            <p:cNvPr id="20" name="Oval 19"/>
            <p:cNvSpPr/>
            <p:nvPr/>
          </p:nvSpPr>
          <p:spPr>
            <a:xfrm>
              <a:off x="2957004"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2</a:t>
              </a:r>
              <a:endParaRPr lang="en-US" baseline="-25000" dirty="0">
                <a:solidFill>
                  <a:schemeClr val="bg1"/>
                </a:solidFill>
              </a:endParaRPr>
            </a:p>
          </p:txBody>
        </p:sp>
        <p:sp>
          <p:nvSpPr>
            <p:cNvPr id="21" name="Oval 20"/>
            <p:cNvSpPr/>
            <p:nvPr/>
          </p:nvSpPr>
          <p:spPr>
            <a:xfrm>
              <a:off x="511415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3</a:t>
              </a:r>
              <a:endParaRPr lang="en-US" baseline="-25000" dirty="0">
                <a:solidFill>
                  <a:schemeClr val="bg1"/>
                </a:solidFill>
              </a:endParaRPr>
            </a:p>
          </p:txBody>
        </p:sp>
        <p:sp>
          <p:nvSpPr>
            <p:cNvPr id="22" name="Oval 21"/>
            <p:cNvSpPr/>
            <p:nvPr/>
          </p:nvSpPr>
          <p:spPr>
            <a:xfrm>
              <a:off x="7302066" y="4125883"/>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4</a:t>
              </a:r>
              <a:endParaRPr lang="en-US" baseline="-25000" dirty="0">
                <a:solidFill>
                  <a:schemeClr val="bg1"/>
                </a:solidFill>
              </a:endParaRPr>
            </a:p>
          </p:txBody>
        </p:sp>
      </p:grpSp>
      <p:sp>
        <p:nvSpPr>
          <p:cNvPr id="24" name="Oval 23"/>
          <p:cNvSpPr/>
          <p:nvPr/>
        </p:nvSpPr>
        <p:spPr>
          <a:xfrm>
            <a:off x="4243995" y="5687759"/>
            <a:ext cx="842474" cy="842474"/>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Final</a:t>
            </a:r>
            <a:endParaRPr lang="en-US" baseline="-25000" dirty="0">
              <a:solidFill>
                <a:schemeClr val="bg1"/>
              </a:solidFill>
            </a:endParaRPr>
          </a:p>
        </p:txBody>
      </p:sp>
      <p:grpSp>
        <p:nvGrpSpPr>
          <p:cNvPr id="29" name="Group 28"/>
          <p:cNvGrpSpPr/>
          <p:nvPr/>
        </p:nvGrpSpPr>
        <p:grpSpPr>
          <a:xfrm>
            <a:off x="2188251" y="5145450"/>
            <a:ext cx="4770859" cy="401012"/>
            <a:chOff x="839682" y="6201113"/>
            <a:chExt cx="7416824" cy="525963"/>
          </a:xfrm>
        </p:grpSpPr>
        <p:sp>
          <p:nvSpPr>
            <p:cNvPr id="23" name="Triangle 22"/>
            <p:cNvSpPr/>
            <p:nvPr/>
          </p:nvSpPr>
          <p:spPr>
            <a:xfrm rot="10800000">
              <a:off x="839682" y="6201113"/>
              <a:ext cx="7416824" cy="5259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a:p>
          </p:txBody>
        </p:sp>
        <p:sp>
          <p:nvSpPr>
            <p:cNvPr id="28" name="TextBox 27"/>
            <p:cNvSpPr txBox="1"/>
            <p:nvPr/>
          </p:nvSpPr>
          <p:spPr>
            <a:xfrm>
              <a:off x="4058416" y="6201114"/>
              <a:ext cx="979356" cy="471505"/>
            </a:xfrm>
            <a:prstGeom prst="rect">
              <a:avLst/>
            </a:prstGeom>
            <a:noFill/>
          </p:spPr>
          <p:txBody>
            <a:bodyPr wrap="none" rtlCol="0">
              <a:spAutoFit/>
            </a:bodyPr>
            <a:lstStyle/>
            <a:p>
              <a:r>
                <a:rPr lang="en-US" smtClean="0"/>
                <a:t>Voting</a:t>
              </a:r>
              <a:endParaRPr lang="en-US" dirty="0"/>
            </a:p>
          </p:txBody>
        </p:sp>
      </p:grpSp>
      <p:grpSp>
        <p:nvGrpSpPr>
          <p:cNvPr id="42" name="Group 41"/>
          <p:cNvGrpSpPr/>
          <p:nvPr/>
        </p:nvGrpSpPr>
        <p:grpSpPr>
          <a:xfrm>
            <a:off x="2372393" y="3624038"/>
            <a:ext cx="4413028" cy="282460"/>
            <a:chOff x="2372393" y="3624038"/>
            <a:chExt cx="4413028" cy="282460"/>
          </a:xfrm>
          <a:solidFill>
            <a:srgbClr val="262626"/>
          </a:solidFill>
        </p:grpSpPr>
        <p:sp>
          <p:nvSpPr>
            <p:cNvPr id="30" name="Striped Right Arrow 2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riped Right Arrow 3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riped Right Arrow 3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riped Right Arrow 3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rot="16200000">
            <a:off x="1212102" y="4158582"/>
            <a:ext cx="1165704" cy="369332"/>
          </a:xfrm>
          <a:prstGeom prst="rect">
            <a:avLst/>
          </a:prstGeom>
          <a:noFill/>
        </p:spPr>
        <p:txBody>
          <a:bodyPr wrap="none" rtlCol="0">
            <a:spAutoFit/>
          </a:bodyPr>
          <a:lstStyle/>
          <a:p>
            <a:r>
              <a:rPr lang="en-US" dirty="0" smtClean="0"/>
              <a:t>Predictions</a:t>
            </a:r>
            <a:endParaRPr lang="en-US" dirty="0"/>
          </a:p>
        </p:txBody>
      </p:sp>
      <p:sp>
        <p:nvSpPr>
          <p:cNvPr id="36" name="TextBox 35"/>
          <p:cNvSpPr txBox="1"/>
          <p:nvPr/>
        </p:nvSpPr>
        <p:spPr>
          <a:xfrm rot="16200000">
            <a:off x="1112075" y="5785830"/>
            <a:ext cx="1088760" cy="646331"/>
          </a:xfrm>
          <a:prstGeom prst="rect">
            <a:avLst/>
          </a:prstGeom>
          <a:noFill/>
        </p:spPr>
        <p:txBody>
          <a:bodyPr wrap="none" rtlCol="0">
            <a:spAutoFit/>
          </a:bodyPr>
          <a:lstStyle/>
          <a:p>
            <a:pPr algn="ctr"/>
            <a:r>
              <a:rPr lang="en-US" dirty="0" smtClean="0"/>
              <a:t>Final </a:t>
            </a:r>
          </a:p>
          <a:p>
            <a:pPr algn="ctr"/>
            <a:r>
              <a:rPr lang="en-US" dirty="0" smtClean="0"/>
              <a:t>Prediction</a:t>
            </a:r>
            <a:endParaRPr lang="en-US" dirty="0"/>
          </a:p>
        </p:txBody>
      </p:sp>
      <p:grpSp>
        <p:nvGrpSpPr>
          <p:cNvPr id="44" name="Group 43"/>
          <p:cNvGrpSpPr/>
          <p:nvPr/>
        </p:nvGrpSpPr>
        <p:grpSpPr>
          <a:xfrm>
            <a:off x="2350747" y="4762773"/>
            <a:ext cx="4413028" cy="282460"/>
            <a:chOff x="2372393" y="3624038"/>
            <a:chExt cx="4413028" cy="282460"/>
          </a:xfrm>
          <a:solidFill>
            <a:srgbClr val="262626"/>
          </a:solidFill>
        </p:grpSpPr>
        <p:sp>
          <p:nvSpPr>
            <p:cNvPr id="45" name="Striped Right Arrow 44"/>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riped Right Arrow 45"/>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triped Right Arrow 46"/>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riped Right Arrow 47"/>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2372393" y="2464710"/>
            <a:ext cx="4413028" cy="282460"/>
            <a:chOff x="2372393" y="3624038"/>
            <a:chExt cx="4413028" cy="282460"/>
          </a:xfrm>
          <a:solidFill>
            <a:srgbClr val="262626"/>
          </a:solidFill>
        </p:grpSpPr>
        <p:sp>
          <p:nvSpPr>
            <p:cNvPr id="50" name="Striped Right Arrow 4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riped Right Arrow 5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riped Right Arrow 5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riped Right Arrow 5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ounded Rectangle 54"/>
          <p:cNvSpPr/>
          <p:nvPr/>
        </p:nvSpPr>
        <p:spPr>
          <a:xfrm rot="5400000">
            <a:off x="7028123" y="3031071"/>
            <a:ext cx="1493614" cy="291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Data</a:t>
            </a:r>
          </a:p>
        </p:txBody>
      </p:sp>
      <p:sp>
        <p:nvSpPr>
          <p:cNvPr id="56" name="Striped Right Arrow 55"/>
          <p:cNvSpPr/>
          <p:nvPr/>
        </p:nvSpPr>
        <p:spPr>
          <a:xfrm rot="10800000">
            <a:off x="7167742" y="3012167"/>
            <a:ext cx="272715" cy="329408"/>
          </a:xfrm>
          <a:prstGeom prst="stripedRightArrow">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6152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lumMod val="95000"/>
                    <a:lumOff val="5000"/>
                  </a:srgbClr>
                </a:solidFill>
              </a:rPr>
              <a:t>Ensemble Model</a:t>
            </a:r>
            <a:br>
              <a:rPr lang="en-US" dirty="0">
                <a:solidFill>
                  <a:srgbClr val="FFFFFF">
                    <a:lumMod val="95000"/>
                    <a:lumOff val="5000"/>
                  </a:srgbClr>
                </a:solidFill>
              </a:rPr>
            </a:br>
            <a:r>
              <a:rPr lang="en-US" sz="2200" dirty="0" smtClean="0">
                <a:solidFill>
                  <a:srgbClr val="FFFFFF">
                    <a:lumMod val="95000"/>
                    <a:lumOff val="5000"/>
                  </a:srgbClr>
                </a:solidFill>
              </a:rPr>
              <a:t>Naïve Bayes, </a:t>
            </a:r>
            <a:r>
              <a:rPr lang="en-US" sz="2200" dirty="0">
                <a:solidFill>
                  <a:srgbClr val="FFFFFF">
                    <a:lumMod val="95000"/>
                    <a:lumOff val="5000"/>
                  </a:srgbClr>
                </a:solidFill>
              </a:rPr>
              <a:t>Decision Tree, Random Forests, Gradient Boosting</a:t>
            </a:r>
            <a:endParaRPr lang="en-US" dirty="0"/>
          </a:p>
        </p:txBody>
      </p:sp>
      <p:sp>
        <p:nvSpPr>
          <p:cNvPr id="10" name="TextBox 9"/>
          <p:cNvSpPr txBox="1"/>
          <p:nvPr/>
        </p:nvSpPr>
        <p:spPr>
          <a:xfrm rot="16200000">
            <a:off x="966201" y="2853706"/>
            <a:ext cx="1380506" cy="646331"/>
          </a:xfrm>
          <a:prstGeom prst="rect">
            <a:avLst/>
          </a:prstGeom>
          <a:noFill/>
        </p:spPr>
        <p:txBody>
          <a:bodyPr wrap="none" rtlCol="0">
            <a:spAutoFit/>
          </a:bodyPr>
          <a:lstStyle/>
          <a:p>
            <a:pPr algn="ctr"/>
            <a:r>
              <a:rPr lang="en-US" dirty="0" smtClean="0"/>
              <a:t>Classification</a:t>
            </a:r>
          </a:p>
          <a:p>
            <a:pPr algn="ctr"/>
            <a:r>
              <a:rPr lang="en-US" dirty="0" smtClean="0"/>
              <a:t>Models</a:t>
            </a:r>
            <a:endParaRPr lang="en-US" dirty="0"/>
          </a:p>
        </p:txBody>
      </p:sp>
      <p:sp>
        <p:nvSpPr>
          <p:cNvPr id="9" name="Rounded Rectangle 8"/>
          <p:cNvSpPr/>
          <p:nvPr/>
        </p:nvSpPr>
        <p:spPr>
          <a:xfrm>
            <a:off x="2188251" y="2062495"/>
            <a:ext cx="4763414" cy="2915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grpSp>
        <p:nvGrpSpPr>
          <p:cNvPr id="26" name="Group 25"/>
          <p:cNvGrpSpPr/>
          <p:nvPr/>
        </p:nvGrpSpPr>
        <p:grpSpPr>
          <a:xfrm>
            <a:off x="2195697" y="2819192"/>
            <a:ext cx="4755968" cy="696034"/>
            <a:chOff x="768096" y="2524770"/>
            <a:chExt cx="7590324" cy="1110842"/>
          </a:xfrm>
        </p:grpSpPr>
        <p:sp>
          <p:nvSpPr>
            <p:cNvPr id="5" name="Rounded Rectangle 4"/>
            <p:cNvSpPr/>
            <p:nvPr/>
          </p:nvSpPr>
          <p:spPr>
            <a:xfrm>
              <a:off x="76809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NB</a:t>
              </a:r>
              <a:endParaRPr lang="en-US" dirty="0">
                <a:solidFill>
                  <a:schemeClr val="bg1"/>
                </a:solidFill>
              </a:endParaRPr>
            </a:p>
          </p:txBody>
        </p:sp>
        <p:sp>
          <p:nvSpPr>
            <p:cNvPr id="12" name="Rounded Rectangle 11"/>
            <p:cNvSpPr/>
            <p:nvPr/>
          </p:nvSpPr>
          <p:spPr>
            <a:xfrm>
              <a:off x="295600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DT</a:t>
              </a:r>
              <a:endParaRPr lang="en-US" dirty="0">
                <a:solidFill>
                  <a:schemeClr val="bg1"/>
                </a:solidFill>
              </a:endParaRPr>
            </a:p>
          </p:txBody>
        </p:sp>
        <p:sp>
          <p:nvSpPr>
            <p:cNvPr id="13" name="Rounded Rectangle 12"/>
            <p:cNvSpPr/>
            <p:nvPr/>
          </p:nvSpPr>
          <p:spPr>
            <a:xfrm>
              <a:off x="5117213"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RF</a:t>
              </a:r>
              <a:endParaRPr lang="en-US" dirty="0">
                <a:solidFill>
                  <a:schemeClr val="bg1"/>
                </a:solidFill>
              </a:endParaRPr>
            </a:p>
          </p:txBody>
        </p:sp>
        <p:sp>
          <p:nvSpPr>
            <p:cNvPr id="14" name="Rounded Rectangle 13"/>
            <p:cNvSpPr/>
            <p:nvPr/>
          </p:nvSpPr>
          <p:spPr>
            <a:xfrm>
              <a:off x="7278420" y="2524770"/>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GB</a:t>
              </a:r>
              <a:endParaRPr lang="en-US" dirty="0">
                <a:solidFill>
                  <a:schemeClr val="bg1"/>
                </a:solidFill>
              </a:endParaRPr>
            </a:p>
          </p:txBody>
        </p:sp>
      </p:grpSp>
      <p:grpSp>
        <p:nvGrpSpPr>
          <p:cNvPr id="27" name="Group 26"/>
          <p:cNvGrpSpPr/>
          <p:nvPr/>
        </p:nvGrpSpPr>
        <p:grpSpPr>
          <a:xfrm>
            <a:off x="2188251" y="3988976"/>
            <a:ext cx="4770859" cy="691320"/>
            <a:chOff x="768096" y="4125883"/>
            <a:chExt cx="7614090" cy="1103317"/>
          </a:xfrm>
        </p:grpSpPr>
        <p:sp>
          <p:nvSpPr>
            <p:cNvPr id="16" name="Oval 15"/>
            <p:cNvSpPr/>
            <p:nvPr/>
          </p:nvSpPr>
          <p:spPr>
            <a:xfrm>
              <a:off x="76809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1</a:t>
              </a:r>
              <a:endParaRPr lang="en-US" baseline="-25000" dirty="0">
                <a:solidFill>
                  <a:schemeClr val="bg1"/>
                </a:solidFill>
              </a:endParaRPr>
            </a:p>
          </p:txBody>
        </p:sp>
        <p:sp>
          <p:nvSpPr>
            <p:cNvPr id="20" name="Oval 19"/>
            <p:cNvSpPr/>
            <p:nvPr/>
          </p:nvSpPr>
          <p:spPr>
            <a:xfrm>
              <a:off x="2957004"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2</a:t>
              </a:r>
              <a:endParaRPr lang="en-US" baseline="-25000" dirty="0">
                <a:solidFill>
                  <a:schemeClr val="bg1"/>
                </a:solidFill>
              </a:endParaRPr>
            </a:p>
          </p:txBody>
        </p:sp>
        <p:sp>
          <p:nvSpPr>
            <p:cNvPr id="21" name="Oval 20"/>
            <p:cNvSpPr/>
            <p:nvPr/>
          </p:nvSpPr>
          <p:spPr>
            <a:xfrm>
              <a:off x="511415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3</a:t>
              </a:r>
              <a:endParaRPr lang="en-US" baseline="-25000" dirty="0">
                <a:solidFill>
                  <a:schemeClr val="bg1"/>
                </a:solidFill>
              </a:endParaRPr>
            </a:p>
          </p:txBody>
        </p:sp>
        <p:sp>
          <p:nvSpPr>
            <p:cNvPr id="22" name="Oval 21"/>
            <p:cNvSpPr/>
            <p:nvPr/>
          </p:nvSpPr>
          <p:spPr>
            <a:xfrm>
              <a:off x="7302066" y="4125883"/>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4</a:t>
              </a:r>
              <a:endParaRPr lang="en-US" baseline="-25000" dirty="0">
                <a:solidFill>
                  <a:schemeClr val="bg1"/>
                </a:solidFill>
              </a:endParaRPr>
            </a:p>
          </p:txBody>
        </p:sp>
      </p:grpSp>
      <p:sp>
        <p:nvSpPr>
          <p:cNvPr id="24" name="Oval 23"/>
          <p:cNvSpPr/>
          <p:nvPr/>
        </p:nvSpPr>
        <p:spPr>
          <a:xfrm>
            <a:off x="4243995" y="5687759"/>
            <a:ext cx="842474" cy="842474"/>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Final</a:t>
            </a:r>
            <a:endParaRPr lang="en-US" baseline="-25000" dirty="0">
              <a:solidFill>
                <a:schemeClr val="bg1"/>
              </a:solidFill>
            </a:endParaRPr>
          </a:p>
        </p:txBody>
      </p:sp>
      <p:grpSp>
        <p:nvGrpSpPr>
          <p:cNvPr id="29" name="Group 28"/>
          <p:cNvGrpSpPr/>
          <p:nvPr/>
        </p:nvGrpSpPr>
        <p:grpSpPr>
          <a:xfrm>
            <a:off x="2188251" y="5145450"/>
            <a:ext cx="4770859" cy="401012"/>
            <a:chOff x="839682" y="6201113"/>
            <a:chExt cx="7416824" cy="525963"/>
          </a:xfrm>
        </p:grpSpPr>
        <p:sp>
          <p:nvSpPr>
            <p:cNvPr id="23" name="Triangle 22"/>
            <p:cNvSpPr/>
            <p:nvPr/>
          </p:nvSpPr>
          <p:spPr>
            <a:xfrm rot="10800000">
              <a:off x="839682" y="6201113"/>
              <a:ext cx="7416824" cy="5259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a:p>
          </p:txBody>
        </p:sp>
        <p:sp>
          <p:nvSpPr>
            <p:cNvPr id="28" name="TextBox 27"/>
            <p:cNvSpPr txBox="1"/>
            <p:nvPr/>
          </p:nvSpPr>
          <p:spPr>
            <a:xfrm>
              <a:off x="4058416" y="6201114"/>
              <a:ext cx="979356" cy="471505"/>
            </a:xfrm>
            <a:prstGeom prst="rect">
              <a:avLst/>
            </a:prstGeom>
            <a:noFill/>
          </p:spPr>
          <p:txBody>
            <a:bodyPr wrap="none" rtlCol="0">
              <a:spAutoFit/>
            </a:bodyPr>
            <a:lstStyle/>
            <a:p>
              <a:r>
                <a:rPr lang="en-US" smtClean="0"/>
                <a:t>Voting</a:t>
              </a:r>
              <a:endParaRPr lang="en-US" dirty="0"/>
            </a:p>
          </p:txBody>
        </p:sp>
      </p:grpSp>
      <p:grpSp>
        <p:nvGrpSpPr>
          <p:cNvPr id="42" name="Group 41"/>
          <p:cNvGrpSpPr/>
          <p:nvPr/>
        </p:nvGrpSpPr>
        <p:grpSpPr>
          <a:xfrm>
            <a:off x="2372393" y="3624038"/>
            <a:ext cx="4413028" cy="282460"/>
            <a:chOff x="2372393" y="3624038"/>
            <a:chExt cx="4413028" cy="282460"/>
          </a:xfrm>
          <a:solidFill>
            <a:srgbClr val="262626"/>
          </a:solidFill>
        </p:grpSpPr>
        <p:sp>
          <p:nvSpPr>
            <p:cNvPr id="30" name="Striped Right Arrow 2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riped Right Arrow 3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riped Right Arrow 3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riped Right Arrow 3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rot="16200000">
            <a:off x="1212102" y="4158582"/>
            <a:ext cx="1165704" cy="369332"/>
          </a:xfrm>
          <a:prstGeom prst="rect">
            <a:avLst/>
          </a:prstGeom>
          <a:noFill/>
        </p:spPr>
        <p:txBody>
          <a:bodyPr wrap="none" rtlCol="0">
            <a:spAutoFit/>
          </a:bodyPr>
          <a:lstStyle/>
          <a:p>
            <a:r>
              <a:rPr lang="en-US" dirty="0" smtClean="0"/>
              <a:t>Predictions</a:t>
            </a:r>
            <a:endParaRPr lang="en-US" dirty="0"/>
          </a:p>
        </p:txBody>
      </p:sp>
      <p:sp>
        <p:nvSpPr>
          <p:cNvPr id="36" name="TextBox 35"/>
          <p:cNvSpPr txBox="1"/>
          <p:nvPr/>
        </p:nvSpPr>
        <p:spPr>
          <a:xfrm rot="16200000">
            <a:off x="1112075" y="5785830"/>
            <a:ext cx="1088760" cy="646331"/>
          </a:xfrm>
          <a:prstGeom prst="rect">
            <a:avLst/>
          </a:prstGeom>
          <a:noFill/>
        </p:spPr>
        <p:txBody>
          <a:bodyPr wrap="none" rtlCol="0">
            <a:spAutoFit/>
          </a:bodyPr>
          <a:lstStyle/>
          <a:p>
            <a:pPr algn="ctr"/>
            <a:r>
              <a:rPr lang="en-US" dirty="0" smtClean="0"/>
              <a:t>Final </a:t>
            </a:r>
          </a:p>
          <a:p>
            <a:pPr algn="ctr"/>
            <a:r>
              <a:rPr lang="en-US" dirty="0" smtClean="0"/>
              <a:t>Prediction</a:t>
            </a:r>
            <a:endParaRPr lang="en-US" dirty="0"/>
          </a:p>
        </p:txBody>
      </p:sp>
      <p:grpSp>
        <p:nvGrpSpPr>
          <p:cNvPr id="44" name="Group 43"/>
          <p:cNvGrpSpPr/>
          <p:nvPr/>
        </p:nvGrpSpPr>
        <p:grpSpPr>
          <a:xfrm>
            <a:off x="2350747" y="4762773"/>
            <a:ext cx="4413028" cy="282460"/>
            <a:chOff x="2372393" y="3624038"/>
            <a:chExt cx="4413028" cy="282460"/>
          </a:xfrm>
          <a:solidFill>
            <a:srgbClr val="262626"/>
          </a:solidFill>
        </p:grpSpPr>
        <p:sp>
          <p:nvSpPr>
            <p:cNvPr id="45" name="Striped Right Arrow 44"/>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riped Right Arrow 45"/>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triped Right Arrow 46"/>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riped Right Arrow 47"/>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2372393" y="2464710"/>
            <a:ext cx="4413028" cy="282460"/>
            <a:chOff x="2372393" y="3624038"/>
            <a:chExt cx="4413028" cy="282460"/>
          </a:xfrm>
          <a:solidFill>
            <a:srgbClr val="262626"/>
          </a:solidFill>
        </p:grpSpPr>
        <p:sp>
          <p:nvSpPr>
            <p:cNvPr id="50" name="Striped Right Arrow 4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riped Right Arrow 5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riped Right Arrow 5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riped Right Arrow 5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ounded Rectangle 54"/>
          <p:cNvSpPr/>
          <p:nvPr/>
        </p:nvSpPr>
        <p:spPr>
          <a:xfrm rot="5400000">
            <a:off x="7028123" y="3031071"/>
            <a:ext cx="1493614" cy="291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New Data</a:t>
            </a:r>
            <a:endParaRPr lang="en-US" dirty="0"/>
          </a:p>
        </p:txBody>
      </p:sp>
      <p:sp>
        <p:nvSpPr>
          <p:cNvPr id="56" name="Striped Right Arrow 55"/>
          <p:cNvSpPr/>
          <p:nvPr/>
        </p:nvSpPr>
        <p:spPr>
          <a:xfrm rot="10800000">
            <a:off x="7167742" y="3012167"/>
            <a:ext cx="272715" cy="329408"/>
          </a:xfrm>
          <a:prstGeom prst="stripedRightArrow">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979619" y="3562111"/>
            <a:ext cx="5460837" cy="32443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401656" y="3867125"/>
            <a:ext cx="486345" cy="29393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175112" y="2062495"/>
            <a:ext cx="815006" cy="24193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795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lumMod val="95000"/>
                    <a:lumOff val="5000"/>
                  </a:srgbClr>
                </a:solidFill>
              </a:rPr>
              <a:t>Ensemble Model</a:t>
            </a:r>
            <a:br>
              <a:rPr lang="en-US" dirty="0">
                <a:solidFill>
                  <a:srgbClr val="FFFFFF">
                    <a:lumMod val="95000"/>
                    <a:lumOff val="5000"/>
                  </a:srgbClr>
                </a:solidFill>
              </a:rPr>
            </a:br>
            <a:r>
              <a:rPr lang="en-US" sz="2200" dirty="0" smtClean="0">
                <a:solidFill>
                  <a:srgbClr val="FFFFFF">
                    <a:lumMod val="95000"/>
                    <a:lumOff val="5000"/>
                  </a:srgbClr>
                </a:solidFill>
              </a:rPr>
              <a:t>Naïve Bayes, </a:t>
            </a:r>
            <a:r>
              <a:rPr lang="en-US" sz="2200" dirty="0">
                <a:solidFill>
                  <a:srgbClr val="FFFFFF">
                    <a:lumMod val="95000"/>
                    <a:lumOff val="5000"/>
                  </a:srgbClr>
                </a:solidFill>
              </a:rPr>
              <a:t>Decision Tree, Random Forests, Gradient Boosting</a:t>
            </a:r>
            <a:endParaRPr lang="en-US" dirty="0"/>
          </a:p>
        </p:txBody>
      </p:sp>
      <p:sp>
        <p:nvSpPr>
          <p:cNvPr id="10" name="TextBox 9"/>
          <p:cNvSpPr txBox="1"/>
          <p:nvPr/>
        </p:nvSpPr>
        <p:spPr>
          <a:xfrm rot="16200000">
            <a:off x="966201" y="2853706"/>
            <a:ext cx="1380506" cy="646331"/>
          </a:xfrm>
          <a:prstGeom prst="rect">
            <a:avLst/>
          </a:prstGeom>
          <a:noFill/>
        </p:spPr>
        <p:txBody>
          <a:bodyPr wrap="none" rtlCol="0">
            <a:spAutoFit/>
          </a:bodyPr>
          <a:lstStyle/>
          <a:p>
            <a:pPr algn="ctr"/>
            <a:r>
              <a:rPr lang="en-US" dirty="0" smtClean="0"/>
              <a:t>Classification</a:t>
            </a:r>
          </a:p>
          <a:p>
            <a:pPr algn="ctr"/>
            <a:r>
              <a:rPr lang="en-US" dirty="0" smtClean="0"/>
              <a:t>Models</a:t>
            </a:r>
            <a:endParaRPr lang="en-US" dirty="0"/>
          </a:p>
        </p:txBody>
      </p:sp>
      <p:sp>
        <p:nvSpPr>
          <p:cNvPr id="9" name="Rounded Rectangle 8"/>
          <p:cNvSpPr/>
          <p:nvPr/>
        </p:nvSpPr>
        <p:spPr>
          <a:xfrm>
            <a:off x="2188251" y="2062495"/>
            <a:ext cx="4763414" cy="2915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grpSp>
        <p:nvGrpSpPr>
          <p:cNvPr id="26" name="Group 25"/>
          <p:cNvGrpSpPr/>
          <p:nvPr/>
        </p:nvGrpSpPr>
        <p:grpSpPr>
          <a:xfrm>
            <a:off x="2195697" y="2819192"/>
            <a:ext cx="4755968" cy="696034"/>
            <a:chOff x="768096" y="2524770"/>
            <a:chExt cx="7590324" cy="1110842"/>
          </a:xfrm>
        </p:grpSpPr>
        <p:sp>
          <p:nvSpPr>
            <p:cNvPr id="5" name="Rounded Rectangle 4"/>
            <p:cNvSpPr/>
            <p:nvPr/>
          </p:nvSpPr>
          <p:spPr>
            <a:xfrm>
              <a:off x="76809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NB</a:t>
              </a:r>
              <a:endParaRPr lang="en-US" dirty="0">
                <a:solidFill>
                  <a:schemeClr val="bg1"/>
                </a:solidFill>
              </a:endParaRPr>
            </a:p>
          </p:txBody>
        </p:sp>
        <p:sp>
          <p:nvSpPr>
            <p:cNvPr id="12" name="Rounded Rectangle 11"/>
            <p:cNvSpPr/>
            <p:nvPr/>
          </p:nvSpPr>
          <p:spPr>
            <a:xfrm>
              <a:off x="295600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DT</a:t>
              </a:r>
              <a:endParaRPr lang="en-US" dirty="0">
                <a:solidFill>
                  <a:schemeClr val="bg1"/>
                </a:solidFill>
              </a:endParaRPr>
            </a:p>
          </p:txBody>
        </p:sp>
        <p:sp>
          <p:nvSpPr>
            <p:cNvPr id="13" name="Rounded Rectangle 12"/>
            <p:cNvSpPr/>
            <p:nvPr/>
          </p:nvSpPr>
          <p:spPr>
            <a:xfrm>
              <a:off x="5117213"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RF</a:t>
              </a:r>
              <a:endParaRPr lang="en-US" dirty="0">
                <a:solidFill>
                  <a:schemeClr val="bg1"/>
                </a:solidFill>
              </a:endParaRPr>
            </a:p>
          </p:txBody>
        </p:sp>
        <p:sp>
          <p:nvSpPr>
            <p:cNvPr id="14" name="Rounded Rectangle 13"/>
            <p:cNvSpPr/>
            <p:nvPr/>
          </p:nvSpPr>
          <p:spPr>
            <a:xfrm>
              <a:off x="7278420" y="2524770"/>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GB</a:t>
              </a:r>
              <a:endParaRPr lang="en-US" dirty="0">
                <a:solidFill>
                  <a:schemeClr val="bg1"/>
                </a:solidFill>
              </a:endParaRPr>
            </a:p>
          </p:txBody>
        </p:sp>
      </p:grpSp>
      <p:grpSp>
        <p:nvGrpSpPr>
          <p:cNvPr id="27" name="Group 26"/>
          <p:cNvGrpSpPr/>
          <p:nvPr/>
        </p:nvGrpSpPr>
        <p:grpSpPr>
          <a:xfrm>
            <a:off x="2188251" y="3988976"/>
            <a:ext cx="4770859" cy="691320"/>
            <a:chOff x="768096" y="4125883"/>
            <a:chExt cx="7614090" cy="1103317"/>
          </a:xfrm>
        </p:grpSpPr>
        <p:sp>
          <p:nvSpPr>
            <p:cNvPr id="16" name="Oval 15"/>
            <p:cNvSpPr/>
            <p:nvPr/>
          </p:nvSpPr>
          <p:spPr>
            <a:xfrm>
              <a:off x="76809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1</a:t>
              </a:r>
              <a:endParaRPr lang="en-US" baseline="-25000" dirty="0">
                <a:solidFill>
                  <a:schemeClr val="bg1"/>
                </a:solidFill>
              </a:endParaRPr>
            </a:p>
          </p:txBody>
        </p:sp>
        <p:sp>
          <p:nvSpPr>
            <p:cNvPr id="20" name="Oval 19"/>
            <p:cNvSpPr/>
            <p:nvPr/>
          </p:nvSpPr>
          <p:spPr>
            <a:xfrm>
              <a:off x="2957004"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2</a:t>
              </a:r>
              <a:endParaRPr lang="en-US" baseline="-25000" dirty="0">
                <a:solidFill>
                  <a:schemeClr val="bg1"/>
                </a:solidFill>
              </a:endParaRPr>
            </a:p>
          </p:txBody>
        </p:sp>
        <p:sp>
          <p:nvSpPr>
            <p:cNvPr id="21" name="Oval 20"/>
            <p:cNvSpPr/>
            <p:nvPr/>
          </p:nvSpPr>
          <p:spPr>
            <a:xfrm>
              <a:off x="511415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3</a:t>
              </a:r>
              <a:endParaRPr lang="en-US" baseline="-25000" dirty="0">
                <a:solidFill>
                  <a:schemeClr val="bg1"/>
                </a:solidFill>
              </a:endParaRPr>
            </a:p>
          </p:txBody>
        </p:sp>
        <p:sp>
          <p:nvSpPr>
            <p:cNvPr id="22" name="Oval 21"/>
            <p:cNvSpPr/>
            <p:nvPr/>
          </p:nvSpPr>
          <p:spPr>
            <a:xfrm>
              <a:off x="7302066" y="4125883"/>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4</a:t>
              </a:r>
              <a:endParaRPr lang="en-US" baseline="-25000" dirty="0">
                <a:solidFill>
                  <a:schemeClr val="bg1"/>
                </a:solidFill>
              </a:endParaRPr>
            </a:p>
          </p:txBody>
        </p:sp>
      </p:grpSp>
      <p:sp>
        <p:nvSpPr>
          <p:cNvPr id="24" name="Oval 23"/>
          <p:cNvSpPr/>
          <p:nvPr/>
        </p:nvSpPr>
        <p:spPr>
          <a:xfrm>
            <a:off x="4243995" y="5687759"/>
            <a:ext cx="842474" cy="842474"/>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Final</a:t>
            </a:r>
            <a:endParaRPr lang="en-US" baseline="-25000" dirty="0">
              <a:solidFill>
                <a:schemeClr val="bg1"/>
              </a:solidFill>
            </a:endParaRPr>
          </a:p>
        </p:txBody>
      </p:sp>
      <p:grpSp>
        <p:nvGrpSpPr>
          <p:cNvPr id="29" name="Group 28"/>
          <p:cNvGrpSpPr/>
          <p:nvPr/>
        </p:nvGrpSpPr>
        <p:grpSpPr>
          <a:xfrm>
            <a:off x="2188251" y="5145450"/>
            <a:ext cx="4770859" cy="401012"/>
            <a:chOff x="839682" y="6201113"/>
            <a:chExt cx="7416824" cy="525963"/>
          </a:xfrm>
        </p:grpSpPr>
        <p:sp>
          <p:nvSpPr>
            <p:cNvPr id="23" name="Triangle 22"/>
            <p:cNvSpPr/>
            <p:nvPr/>
          </p:nvSpPr>
          <p:spPr>
            <a:xfrm rot="10800000">
              <a:off x="839682" y="6201113"/>
              <a:ext cx="7416824" cy="5259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a:p>
          </p:txBody>
        </p:sp>
        <p:sp>
          <p:nvSpPr>
            <p:cNvPr id="28" name="TextBox 27"/>
            <p:cNvSpPr txBox="1"/>
            <p:nvPr/>
          </p:nvSpPr>
          <p:spPr>
            <a:xfrm>
              <a:off x="4058416" y="6201114"/>
              <a:ext cx="979356" cy="471505"/>
            </a:xfrm>
            <a:prstGeom prst="rect">
              <a:avLst/>
            </a:prstGeom>
            <a:noFill/>
          </p:spPr>
          <p:txBody>
            <a:bodyPr wrap="none" rtlCol="0">
              <a:spAutoFit/>
            </a:bodyPr>
            <a:lstStyle/>
            <a:p>
              <a:r>
                <a:rPr lang="en-US" smtClean="0"/>
                <a:t>Voting</a:t>
              </a:r>
              <a:endParaRPr lang="en-US" dirty="0"/>
            </a:p>
          </p:txBody>
        </p:sp>
      </p:grpSp>
      <p:grpSp>
        <p:nvGrpSpPr>
          <p:cNvPr id="42" name="Group 41"/>
          <p:cNvGrpSpPr/>
          <p:nvPr/>
        </p:nvGrpSpPr>
        <p:grpSpPr>
          <a:xfrm>
            <a:off x="2372393" y="3624038"/>
            <a:ext cx="4413028" cy="282460"/>
            <a:chOff x="2372393" y="3624038"/>
            <a:chExt cx="4413028" cy="282460"/>
          </a:xfrm>
          <a:solidFill>
            <a:srgbClr val="262626"/>
          </a:solidFill>
        </p:grpSpPr>
        <p:sp>
          <p:nvSpPr>
            <p:cNvPr id="30" name="Striped Right Arrow 2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riped Right Arrow 3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riped Right Arrow 3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riped Right Arrow 3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rot="16200000">
            <a:off x="1212102" y="4158582"/>
            <a:ext cx="1165704" cy="369332"/>
          </a:xfrm>
          <a:prstGeom prst="rect">
            <a:avLst/>
          </a:prstGeom>
          <a:noFill/>
        </p:spPr>
        <p:txBody>
          <a:bodyPr wrap="none" rtlCol="0">
            <a:spAutoFit/>
          </a:bodyPr>
          <a:lstStyle/>
          <a:p>
            <a:r>
              <a:rPr lang="en-US" dirty="0" smtClean="0"/>
              <a:t>Predictions</a:t>
            </a:r>
            <a:endParaRPr lang="en-US" dirty="0"/>
          </a:p>
        </p:txBody>
      </p:sp>
      <p:sp>
        <p:nvSpPr>
          <p:cNvPr id="36" name="TextBox 35"/>
          <p:cNvSpPr txBox="1"/>
          <p:nvPr/>
        </p:nvSpPr>
        <p:spPr>
          <a:xfrm rot="16200000">
            <a:off x="1112075" y="5785830"/>
            <a:ext cx="1088760" cy="646331"/>
          </a:xfrm>
          <a:prstGeom prst="rect">
            <a:avLst/>
          </a:prstGeom>
          <a:noFill/>
        </p:spPr>
        <p:txBody>
          <a:bodyPr wrap="none" rtlCol="0">
            <a:spAutoFit/>
          </a:bodyPr>
          <a:lstStyle/>
          <a:p>
            <a:pPr algn="ctr"/>
            <a:r>
              <a:rPr lang="en-US" dirty="0" smtClean="0"/>
              <a:t>Final </a:t>
            </a:r>
          </a:p>
          <a:p>
            <a:pPr algn="ctr"/>
            <a:r>
              <a:rPr lang="en-US" dirty="0" smtClean="0"/>
              <a:t>Prediction</a:t>
            </a:r>
            <a:endParaRPr lang="en-US" dirty="0"/>
          </a:p>
        </p:txBody>
      </p:sp>
      <p:grpSp>
        <p:nvGrpSpPr>
          <p:cNvPr id="44" name="Group 43"/>
          <p:cNvGrpSpPr/>
          <p:nvPr/>
        </p:nvGrpSpPr>
        <p:grpSpPr>
          <a:xfrm>
            <a:off x="2350747" y="4762773"/>
            <a:ext cx="4413028" cy="282460"/>
            <a:chOff x="2372393" y="3624038"/>
            <a:chExt cx="4413028" cy="282460"/>
          </a:xfrm>
          <a:solidFill>
            <a:srgbClr val="262626"/>
          </a:solidFill>
        </p:grpSpPr>
        <p:sp>
          <p:nvSpPr>
            <p:cNvPr id="45" name="Striped Right Arrow 44"/>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riped Right Arrow 45"/>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triped Right Arrow 46"/>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riped Right Arrow 47"/>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2372393" y="2464710"/>
            <a:ext cx="4413028" cy="282460"/>
            <a:chOff x="2372393" y="3624038"/>
            <a:chExt cx="4413028" cy="282460"/>
          </a:xfrm>
          <a:solidFill>
            <a:srgbClr val="262626"/>
          </a:solidFill>
        </p:grpSpPr>
        <p:sp>
          <p:nvSpPr>
            <p:cNvPr id="50" name="Striped Right Arrow 4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riped Right Arrow 5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riped Right Arrow 5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riped Right Arrow 5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ounded Rectangle 54"/>
          <p:cNvSpPr/>
          <p:nvPr/>
        </p:nvSpPr>
        <p:spPr>
          <a:xfrm rot="5400000">
            <a:off x="7028123" y="3031071"/>
            <a:ext cx="1493614" cy="291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Testing Data</a:t>
            </a:r>
            <a:endParaRPr lang="en-US" dirty="0"/>
          </a:p>
        </p:txBody>
      </p:sp>
      <p:sp>
        <p:nvSpPr>
          <p:cNvPr id="56" name="Striped Right Arrow 55"/>
          <p:cNvSpPr/>
          <p:nvPr/>
        </p:nvSpPr>
        <p:spPr>
          <a:xfrm rot="10800000">
            <a:off x="7167742" y="3012167"/>
            <a:ext cx="272715" cy="329408"/>
          </a:xfrm>
          <a:prstGeom prst="stripedRightArrow">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099770" y="2006929"/>
            <a:ext cx="5067972" cy="79006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35972" y="3576188"/>
            <a:ext cx="5067972" cy="307718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169761" y="3756678"/>
            <a:ext cx="895123" cy="307718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76536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lumMod val="95000"/>
                    <a:lumOff val="5000"/>
                  </a:srgbClr>
                </a:solidFill>
              </a:rPr>
              <a:t>Ensemble Model</a:t>
            </a:r>
            <a:br>
              <a:rPr lang="en-US" dirty="0">
                <a:solidFill>
                  <a:srgbClr val="FFFFFF">
                    <a:lumMod val="95000"/>
                    <a:lumOff val="5000"/>
                  </a:srgbClr>
                </a:solidFill>
              </a:rPr>
            </a:br>
            <a:r>
              <a:rPr lang="en-US" sz="2200" dirty="0" smtClean="0">
                <a:solidFill>
                  <a:srgbClr val="FFFFFF">
                    <a:lumMod val="95000"/>
                    <a:lumOff val="5000"/>
                  </a:srgbClr>
                </a:solidFill>
              </a:rPr>
              <a:t>Naïve Bayes, </a:t>
            </a:r>
            <a:r>
              <a:rPr lang="en-US" sz="2200" dirty="0">
                <a:solidFill>
                  <a:srgbClr val="FFFFFF">
                    <a:lumMod val="95000"/>
                    <a:lumOff val="5000"/>
                  </a:srgbClr>
                </a:solidFill>
              </a:rPr>
              <a:t>Decision Tree, Random Forests, Gradient Boosting</a:t>
            </a:r>
            <a:endParaRPr lang="en-US" dirty="0"/>
          </a:p>
        </p:txBody>
      </p:sp>
      <p:sp>
        <p:nvSpPr>
          <p:cNvPr id="10" name="TextBox 9"/>
          <p:cNvSpPr txBox="1"/>
          <p:nvPr/>
        </p:nvSpPr>
        <p:spPr>
          <a:xfrm rot="16200000">
            <a:off x="966201" y="2853706"/>
            <a:ext cx="1380506" cy="646331"/>
          </a:xfrm>
          <a:prstGeom prst="rect">
            <a:avLst/>
          </a:prstGeom>
          <a:noFill/>
        </p:spPr>
        <p:txBody>
          <a:bodyPr wrap="none" rtlCol="0">
            <a:spAutoFit/>
          </a:bodyPr>
          <a:lstStyle/>
          <a:p>
            <a:pPr algn="ctr"/>
            <a:r>
              <a:rPr lang="en-US" dirty="0" smtClean="0"/>
              <a:t>Classification</a:t>
            </a:r>
          </a:p>
          <a:p>
            <a:pPr algn="ctr"/>
            <a:r>
              <a:rPr lang="en-US" dirty="0" smtClean="0"/>
              <a:t>Models</a:t>
            </a:r>
            <a:endParaRPr lang="en-US" dirty="0"/>
          </a:p>
        </p:txBody>
      </p:sp>
      <p:sp>
        <p:nvSpPr>
          <p:cNvPr id="9" name="Rounded Rectangle 8"/>
          <p:cNvSpPr/>
          <p:nvPr/>
        </p:nvSpPr>
        <p:spPr>
          <a:xfrm>
            <a:off x="2188251" y="2062495"/>
            <a:ext cx="4763414" cy="2915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grpSp>
        <p:nvGrpSpPr>
          <p:cNvPr id="26" name="Group 25"/>
          <p:cNvGrpSpPr/>
          <p:nvPr/>
        </p:nvGrpSpPr>
        <p:grpSpPr>
          <a:xfrm>
            <a:off x="2195697" y="2819192"/>
            <a:ext cx="4755968" cy="696034"/>
            <a:chOff x="768096" y="2524770"/>
            <a:chExt cx="7590324" cy="1110842"/>
          </a:xfrm>
        </p:grpSpPr>
        <p:sp>
          <p:nvSpPr>
            <p:cNvPr id="5" name="Rounded Rectangle 4"/>
            <p:cNvSpPr/>
            <p:nvPr/>
          </p:nvSpPr>
          <p:spPr>
            <a:xfrm>
              <a:off x="76809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NB</a:t>
              </a:r>
              <a:endParaRPr lang="en-US" dirty="0">
                <a:solidFill>
                  <a:schemeClr val="bg1"/>
                </a:solidFill>
              </a:endParaRPr>
            </a:p>
          </p:txBody>
        </p:sp>
        <p:sp>
          <p:nvSpPr>
            <p:cNvPr id="12" name="Rounded Rectangle 11"/>
            <p:cNvSpPr/>
            <p:nvPr/>
          </p:nvSpPr>
          <p:spPr>
            <a:xfrm>
              <a:off x="295600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DT</a:t>
              </a:r>
              <a:endParaRPr lang="en-US" dirty="0">
                <a:solidFill>
                  <a:schemeClr val="bg1"/>
                </a:solidFill>
              </a:endParaRPr>
            </a:p>
          </p:txBody>
        </p:sp>
        <p:sp>
          <p:nvSpPr>
            <p:cNvPr id="13" name="Rounded Rectangle 12"/>
            <p:cNvSpPr/>
            <p:nvPr/>
          </p:nvSpPr>
          <p:spPr>
            <a:xfrm>
              <a:off x="5117213"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RF</a:t>
              </a:r>
              <a:endParaRPr lang="en-US" dirty="0">
                <a:solidFill>
                  <a:schemeClr val="bg1"/>
                </a:solidFill>
              </a:endParaRPr>
            </a:p>
          </p:txBody>
        </p:sp>
        <p:sp>
          <p:nvSpPr>
            <p:cNvPr id="14" name="Rounded Rectangle 13"/>
            <p:cNvSpPr/>
            <p:nvPr/>
          </p:nvSpPr>
          <p:spPr>
            <a:xfrm>
              <a:off x="7278420" y="2524770"/>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GB</a:t>
              </a:r>
              <a:endParaRPr lang="en-US" dirty="0">
                <a:solidFill>
                  <a:schemeClr val="bg1"/>
                </a:solidFill>
              </a:endParaRPr>
            </a:p>
          </p:txBody>
        </p:sp>
      </p:grpSp>
      <p:grpSp>
        <p:nvGrpSpPr>
          <p:cNvPr id="27" name="Group 26"/>
          <p:cNvGrpSpPr/>
          <p:nvPr/>
        </p:nvGrpSpPr>
        <p:grpSpPr>
          <a:xfrm>
            <a:off x="2188251" y="3988976"/>
            <a:ext cx="4770859" cy="691320"/>
            <a:chOff x="768096" y="4125883"/>
            <a:chExt cx="7614090" cy="1103317"/>
          </a:xfrm>
        </p:grpSpPr>
        <p:sp>
          <p:nvSpPr>
            <p:cNvPr id="16" name="Oval 15"/>
            <p:cNvSpPr/>
            <p:nvPr/>
          </p:nvSpPr>
          <p:spPr>
            <a:xfrm>
              <a:off x="76809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1</a:t>
              </a:r>
              <a:endParaRPr lang="en-US" baseline="-25000" dirty="0">
                <a:solidFill>
                  <a:schemeClr val="bg1"/>
                </a:solidFill>
              </a:endParaRPr>
            </a:p>
          </p:txBody>
        </p:sp>
        <p:sp>
          <p:nvSpPr>
            <p:cNvPr id="20" name="Oval 19"/>
            <p:cNvSpPr/>
            <p:nvPr/>
          </p:nvSpPr>
          <p:spPr>
            <a:xfrm>
              <a:off x="2957004"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2</a:t>
              </a:r>
              <a:endParaRPr lang="en-US" baseline="-25000" dirty="0">
                <a:solidFill>
                  <a:schemeClr val="bg1"/>
                </a:solidFill>
              </a:endParaRPr>
            </a:p>
          </p:txBody>
        </p:sp>
        <p:sp>
          <p:nvSpPr>
            <p:cNvPr id="21" name="Oval 20"/>
            <p:cNvSpPr/>
            <p:nvPr/>
          </p:nvSpPr>
          <p:spPr>
            <a:xfrm>
              <a:off x="511415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3</a:t>
              </a:r>
              <a:endParaRPr lang="en-US" baseline="-25000" dirty="0">
                <a:solidFill>
                  <a:schemeClr val="bg1"/>
                </a:solidFill>
              </a:endParaRPr>
            </a:p>
          </p:txBody>
        </p:sp>
        <p:sp>
          <p:nvSpPr>
            <p:cNvPr id="22" name="Oval 21"/>
            <p:cNvSpPr/>
            <p:nvPr/>
          </p:nvSpPr>
          <p:spPr>
            <a:xfrm>
              <a:off x="7302066" y="4125883"/>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4</a:t>
              </a:r>
              <a:endParaRPr lang="en-US" baseline="-25000" dirty="0">
                <a:solidFill>
                  <a:schemeClr val="bg1"/>
                </a:solidFill>
              </a:endParaRPr>
            </a:p>
          </p:txBody>
        </p:sp>
      </p:grpSp>
      <p:sp>
        <p:nvSpPr>
          <p:cNvPr id="24" name="Oval 23"/>
          <p:cNvSpPr/>
          <p:nvPr/>
        </p:nvSpPr>
        <p:spPr>
          <a:xfrm>
            <a:off x="4243995" y="5687759"/>
            <a:ext cx="842474" cy="842474"/>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Final</a:t>
            </a:r>
            <a:endParaRPr lang="en-US" baseline="-25000" dirty="0">
              <a:solidFill>
                <a:schemeClr val="bg1"/>
              </a:solidFill>
            </a:endParaRPr>
          </a:p>
        </p:txBody>
      </p:sp>
      <p:grpSp>
        <p:nvGrpSpPr>
          <p:cNvPr id="29" name="Group 28"/>
          <p:cNvGrpSpPr/>
          <p:nvPr/>
        </p:nvGrpSpPr>
        <p:grpSpPr>
          <a:xfrm>
            <a:off x="2188251" y="5145450"/>
            <a:ext cx="4770859" cy="401012"/>
            <a:chOff x="839682" y="6201113"/>
            <a:chExt cx="7416824" cy="525963"/>
          </a:xfrm>
        </p:grpSpPr>
        <p:sp>
          <p:nvSpPr>
            <p:cNvPr id="23" name="Triangle 22"/>
            <p:cNvSpPr/>
            <p:nvPr/>
          </p:nvSpPr>
          <p:spPr>
            <a:xfrm rot="10800000">
              <a:off x="839682" y="6201113"/>
              <a:ext cx="7416824" cy="5259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a:p>
          </p:txBody>
        </p:sp>
        <p:sp>
          <p:nvSpPr>
            <p:cNvPr id="28" name="TextBox 27"/>
            <p:cNvSpPr txBox="1"/>
            <p:nvPr/>
          </p:nvSpPr>
          <p:spPr>
            <a:xfrm>
              <a:off x="4058416" y="6201114"/>
              <a:ext cx="979356" cy="471505"/>
            </a:xfrm>
            <a:prstGeom prst="rect">
              <a:avLst/>
            </a:prstGeom>
            <a:noFill/>
          </p:spPr>
          <p:txBody>
            <a:bodyPr wrap="none" rtlCol="0">
              <a:spAutoFit/>
            </a:bodyPr>
            <a:lstStyle/>
            <a:p>
              <a:r>
                <a:rPr lang="en-US" smtClean="0"/>
                <a:t>Voting</a:t>
              </a:r>
              <a:endParaRPr lang="en-US" dirty="0"/>
            </a:p>
          </p:txBody>
        </p:sp>
      </p:grpSp>
      <p:grpSp>
        <p:nvGrpSpPr>
          <p:cNvPr id="42" name="Group 41"/>
          <p:cNvGrpSpPr/>
          <p:nvPr/>
        </p:nvGrpSpPr>
        <p:grpSpPr>
          <a:xfrm>
            <a:off x="2372393" y="3624038"/>
            <a:ext cx="4413028" cy="282460"/>
            <a:chOff x="2372393" y="3624038"/>
            <a:chExt cx="4413028" cy="282460"/>
          </a:xfrm>
          <a:solidFill>
            <a:srgbClr val="262626"/>
          </a:solidFill>
        </p:grpSpPr>
        <p:sp>
          <p:nvSpPr>
            <p:cNvPr id="30" name="Striped Right Arrow 2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riped Right Arrow 3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riped Right Arrow 3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riped Right Arrow 3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rot="16200000">
            <a:off x="1212102" y="4158582"/>
            <a:ext cx="1165704" cy="369332"/>
          </a:xfrm>
          <a:prstGeom prst="rect">
            <a:avLst/>
          </a:prstGeom>
          <a:noFill/>
        </p:spPr>
        <p:txBody>
          <a:bodyPr wrap="none" rtlCol="0">
            <a:spAutoFit/>
          </a:bodyPr>
          <a:lstStyle/>
          <a:p>
            <a:r>
              <a:rPr lang="en-US" dirty="0" smtClean="0"/>
              <a:t>Predictions</a:t>
            </a:r>
            <a:endParaRPr lang="en-US" dirty="0"/>
          </a:p>
        </p:txBody>
      </p:sp>
      <p:sp>
        <p:nvSpPr>
          <p:cNvPr id="36" name="TextBox 35"/>
          <p:cNvSpPr txBox="1"/>
          <p:nvPr/>
        </p:nvSpPr>
        <p:spPr>
          <a:xfrm rot="16200000">
            <a:off x="1112075" y="5785830"/>
            <a:ext cx="1088760" cy="646331"/>
          </a:xfrm>
          <a:prstGeom prst="rect">
            <a:avLst/>
          </a:prstGeom>
          <a:noFill/>
        </p:spPr>
        <p:txBody>
          <a:bodyPr wrap="none" rtlCol="0">
            <a:spAutoFit/>
          </a:bodyPr>
          <a:lstStyle/>
          <a:p>
            <a:pPr algn="ctr"/>
            <a:r>
              <a:rPr lang="en-US" dirty="0" smtClean="0"/>
              <a:t>Final </a:t>
            </a:r>
          </a:p>
          <a:p>
            <a:pPr algn="ctr"/>
            <a:r>
              <a:rPr lang="en-US" dirty="0" smtClean="0"/>
              <a:t>Prediction</a:t>
            </a:r>
            <a:endParaRPr lang="en-US" dirty="0"/>
          </a:p>
        </p:txBody>
      </p:sp>
      <p:grpSp>
        <p:nvGrpSpPr>
          <p:cNvPr id="44" name="Group 43"/>
          <p:cNvGrpSpPr/>
          <p:nvPr/>
        </p:nvGrpSpPr>
        <p:grpSpPr>
          <a:xfrm>
            <a:off x="2350747" y="4762773"/>
            <a:ext cx="4413028" cy="282460"/>
            <a:chOff x="2372393" y="3624038"/>
            <a:chExt cx="4413028" cy="282460"/>
          </a:xfrm>
          <a:solidFill>
            <a:srgbClr val="262626"/>
          </a:solidFill>
        </p:grpSpPr>
        <p:sp>
          <p:nvSpPr>
            <p:cNvPr id="45" name="Striped Right Arrow 44"/>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riped Right Arrow 45"/>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triped Right Arrow 46"/>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riped Right Arrow 47"/>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2372393" y="2464710"/>
            <a:ext cx="4413028" cy="282460"/>
            <a:chOff x="2372393" y="3624038"/>
            <a:chExt cx="4413028" cy="282460"/>
          </a:xfrm>
          <a:solidFill>
            <a:srgbClr val="262626"/>
          </a:solidFill>
        </p:grpSpPr>
        <p:sp>
          <p:nvSpPr>
            <p:cNvPr id="50" name="Striped Right Arrow 4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riped Right Arrow 5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riped Right Arrow 5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riped Right Arrow 5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ounded Rectangle 54"/>
          <p:cNvSpPr/>
          <p:nvPr/>
        </p:nvSpPr>
        <p:spPr>
          <a:xfrm rot="5400000">
            <a:off x="7028123" y="3031071"/>
            <a:ext cx="1493614" cy="291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Data</a:t>
            </a:r>
          </a:p>
        </p:txBody>
      </p:sp>
      <p:sp>
        <p:nvSpPr>
          <p:cNvPr id="56" name="Striped Right Arrow 55"/>
          <p:cNvSpPr/>
          <p:nvPr/>
        </p:nvSpPr>
        <p:spPr>
          <a:xfrm rot="10800000">
            <a:off x="7167742" y="3012167"/>
            <a:ext cx="272715" cy="329408"/>
          </a:xfrm>
          <a:prstGeom prst="stripedRightArrow">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099769" y="2006929"/>
            <a:ext cx="5004175" cy="158064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35972" y="4752930"/>
            <a:ext cx="5067972" cy="190044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169761" y="5140903"/>
            <a:ext cx="895123" cy="16929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142964" y="2354038"/>
            <a:ext cx="895123" cy="14237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106746" y="2430064"/>
            <a:ext cx="895123" cy="15589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226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an exit?</a:t>
            </a:r>
            <a:br>
              <a:rPr lang="en-US" dirty="0" smtClean="0"/>
            </a:br>
            <a:r>
              <a:rPr lang="en-US" sz="2200" dirty="0" smtClean="0"/>
              <a:t>From Venture Capital’s perspective</a:t>
            </a:r>
            <a:endParaRPr lang="en-US" sz="2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7114315"/>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p:cNvGrpSpPr/>
          <p:nvPr/>
        </p:nvGrpSpPr>
        <p:grpSpPr>
          <a:xfrm>
            <a:off x="7550512" y="5362627"/>
            <a:ext cx="630000" cy="844099"/>
            <a:chOff x="7428150" y="4117398"/>
            <a:chExt cx="630000" cy="844099"/>
          </a:xfrm>
        </p:grpSpPr>
        <p:pic>
          <p:nvPicPr>
            <p:cNvPr id="10" name="Picture 9"/>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7428150" y="4117398"/>
              <a:ext cx="630000" cy="359927"/>
            </a:xfrm>
            <a:prstGeom prst="rect">
              <a:avLst/>
            </a:prstGeom>
          </p:spPr>
        </p:pic>
        <p:sp>
          <p:nvSpPr>
            <p:cNvPr id="11" name="TextBox 10"/>
            <p:cNvSpPr txBox="1"/>
            <p:nvPr/>
          </p:nvSpPr>
          <p:spPr>
            <a:xfrm>
              <a:off x="7493049" y="4622943"/>
              <a:ext cx="500202" cy="338554"/>
            </a:xfrm>
            <a:prstGeom prst="rect">
              <a:avLst/>
            </a:prstGeom>
            <a:noFill/>
          </p:spPr>
          <p:txBody>
            <a:bodyPr wrap="none" rtlCol="0">
              <a:spAutoFit/>
            </a:bodyPr>
            <a:lstStyle/>
            <a:p>
              <a:r>
                <a:rPr lang="en-US" sz="1600" smtClean="0"/>
                <a:t>Fab</a:t>
              </a:r>
              <a:endParaRPr lang="en-US" sz="1600" dirty="0"/>
            </a:p>
          </p:txBody>
        </p:sp>
      </p:grpSp>
      <p:grpSp>
        <p:nvGrpSpPr>
          <p:cNvPr id="14" name="Group 13"/>
          <p:cNvGrpSpPr/>
          <p:nvPr/>
        </p:nvGrpSpPr>
        <p:grpSpPr>
          <a:xfrm>
            <a:off x="3400990" y="3843375"/>
            <a:ext cx="1059906" cy="968554"/>
            <a:chOff x="3207505" y="3982362"/>
            <a:chExt cx="1059906" cy="968554"/>
          </a:xfrm>
        </p:grpSpPr>
        <p:pic>
          <p:nvPicPr>
            <p:cNvPr id="8" name="Picture 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3423380" y="3982362"/>
              <a:ext cx="630000" cy="630000"/>
            </a:xfrm>
            <a:prstGeom prst="rect">
              <a:avLst/>
            </a:prstGeom>
          </p:spPr>
        </p:pic>
        <p:sp>
          <p:nvSpPr>
            <p:cNvPr id="12" name="TextBox 11"/>
            <p:cNvSpPr txBox="1"/>
            <p:nvPr/>
          </p:nvSpPr>
          <p:spPr>
            <a:xfrm>
              <a:off x="3207505" y="4612362"/>
              <a:ext cx="1059906" cy="338554"/>
            </a:xfrm>
            <a:prstGeom prst="rect">
              <a:avLst/>
            </a:prstGeom>
            <a:noFill/>
          </p:spPr>
          <p:txBody>
            <a:bodyPr wrap="none" rtlCol="0">
              <a:spAutoFit/>
            </a:bodyPr>
            <a:lstStyle/>
            <a:p>
              <a:r>
                <a:rPr lang="en-US" sz="1600" dirty="0" smtClean="0"/>
                <a:t>Whatsapp</a:t>
              </a:r>
              <a:endParaRPr lang="en-US" sz="1600" dirty="0"/>
            </a:p>
          </p:txBody>
        </p:sp>
      </p:grpSp>
      <p:grpSp>
        <p:nvGrpSpPr>
          <p:cNvPr id="15" name="Group 14"/>
          <p:cNvGrpSpPr/>
          <p:nvPr/>
        </p:nvGrpSpPr>
        <p:grpSpPr>
          <a:xfrm>
            <a:off x="3444848" y="5241624"/>
            <a:ext cx="972189" cy="966711"/>
            <a:chOff x="3251363" y="5409892"/>
            <a:chExt cx="972189" cy="966711"/>
          </a:xfrm>
        </p:grpSpPr>
        <p:pic>
          <p:nvPicPr>
            <p:cNvPr id="5" name="Picture 4"/>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3423380" y="5409892"/>
              <a:ext cx="628157" cy="628157"/>
            </a:xfrm>
            <a:prstGeom prst="rect">
              <a:avLst/>
            </a:prstGeom>
          </p:spPr>
        </p:pic>
        <p:sp>
          <p:nvSpPr>
            <p:cNvPr id="13" name="TextBox 12"/>
            <p:cNvSpPr txBox="1"/>
            <p:nvPr/>
          </p:nvSpPr>
          <p:spPr>
            <a:xfrm>
              <a:off x="3251363" y="6038049"/>
              <a:ext cx="972189" cy="338554"/>
            </a:xfrm>
            <a:prstGeom prst="rect">
              <a:avLst/>
            </a:prstGeom>
            <a:noFill/>
          </p:spPr>
          <p:txBody>
            <a:bodyPr wrap="none" rtlCol="0">
              <a:spAutoFit/>
            </a:bodyPr>
            <a:lstStyle/>
            <a:p>
              <a:pPr algn="ctr"/>
              <a:r>
                <a:rPr lang="en-US" sz="1600" dirty="0" smtClean="0"/>
                <a:t>Facebook</a:t>
              </a:r>
              <a:endParaRPr lang="en-US" sz="1600" dirty="0"/>
            </a:p>
          </p:txBody>
        </p:sp>
      </p:grpSp>
      <p:grpSp>
        <p:nvGrpSpPr>
          <p:cNvPr id="17" name="Group 16"/>
          <p:cNvGrpSpPr/>
          <p:nvPr/>
        </p:nvGrpSpPr>
        <p:grpSpPr>
          <a:xfrm>
            <a:off x="7529522" y="4025743"/>
            <a:ext cx="671979" cy="786186"/>
            <a:chOff x="3402390" y="4164730"/>
            <a:chExt cx="671979" cy="786186"/>
          </a:xfrm>
        </p:grpSpPr>
        <p:pic>
          <p:nvPicPr>
            <p:cNvPr id="18" name="Picture 17"/>
            <p:cNvPicPr>
              <a:picLocks noChangeAspect="1"/>
            </p:cNvPicPr>
            <p:nvPr/>
          </p:nvPicPr>
          <p:blipFill>
            <a:blip r:embed="rId14" r:link="rId15">
              <a:extLst>
                <a:ext uri="{28A0092B-C50C-407E-A947-70E740481C1C}">
                  <a14:useLocalDpi xmlns:a14="http://schemas.microsoft.com/office/drawing/2010/main" val="0"/>
                </a:ext>
              </a:extLst>
            </a:blip>
            <a:stretch>
              <a:fillRect/>
            </a:stretch>
          </p:blipFill>
          <p:spPr>
            <a:xfrm>
              <a:off x="3423380" y="4164730"/>
              <a:ext cx="630000" cy="265263"/>
            </a:xfrm>
            <a:prstGeom prst="rect">
              <a:avLst/>
            </a:prstGeom>
          </p:spPr>
        </p:pic>
        <p:sp>
          <p:nvSpPr>
            <p:cNvPr id="19" name="TextBox 18"/>
            <p:cNvSpPr txBox="1"/>
            <p:nvPr/>
          </p:nvSpPr>
          <p:spPr>
            <a:xfrm>
              <a:off x="3402390" y="4612362"/>
              <a:ext cx="671979" cy="338554"/>
            </a:xfrm>
            <a:prstGeom prst="rect">
              <a:avLst/>
            </a:prstGeom>
            <a:noFill/>
          </p:spPr>
          <p:txBody>
            <a:bodyPr wrap="none" rtlCol="0">
              <a:spAutoFit/>
            </a:bodyPr>
            <a:lstStyle/>
            <a:p>
              <a:r>
                <a:rPr lang="en-US" sz="1600" dirty="0" smtClean="0"/>
                <a:t>Dyson</a:t>
              </a:r>
              <a:endParaRPr lang="en-US" sz="1600" dirty="0"/>
            </a:p>
          </p:txBody>
        </p:sp>
      </p:grpSp>
    </p:spTree>
    <p:extLst>
      <p:ext uri="{BB962C8B-B14F-4D97-AF65-F5344CB8AC3E}">
        <p14:creationId xmlns:p14="http://schemas.microsoft.com/office/powerpoint/2010/main" val="27560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lumMod val="95000"/>
                    <a:lumOff val="5000"/>
                  </a:srgbClr>
                </a:solidFill>
              </a:rPr>
              <a:t>Ensemble Model</a:t>
            </a:r>
            <a:br>
              <a:rPr lang="en-US" dirty="0">
                <a:solidFill>
                  <a:srgbClr val="FFFFFF">
                    <a:lumMod val="95000"/>
                    <a:lumOff val="5000"/>
                  </a:srgbClr>
                </a:solidFill>
              </a:rPr>
            </a:br>
            <a:r>
              <a:rPr lang="en-US" sz="2200" dirty="0" smtClean="0">
                <a:solidFill>
                  <a:srgbClr val="FFFFFF">
                    <a:lumMod val="95000"/>
                    <a:lumOff val="5000"/>
                  </a:srgbClr>
                </a:solidFill>
              </a:rPr>
              <a:t>Naïve Bayes, </a:t>
            </a:r>
            <a:r>
              <a:rPr lang="en-US" sz="2200" dirty="0">
                <a:solidFill>
                  <a:srgbClr val="FFFFFF">
                    <a:lumMod val="95000"/>
                    <a:lumOff val="5000"/>
                  </a:srgbClr>
                </a:solidFill>
              </a:rPr>
              <a:t>Decision Tree, Random Forests, Gradient Boosting</a:t>
            </a:r>
            <a:endParaRPr lang="en-US" dirty="0"/>
          </a:p>
        </p:txBody>
      </p:sp>
      <p:sp>
        <p:nvSpPr>
          <p:cNvPr id="10" name="TextBox 9"/>
          <p:cNvSpPr txBox="1"/>
          <p:nvPr/>
        </p:nvSpPr>
        <p:spPr>
          <a:xfrm rot="16200000">
            <a:off x="966201" y="2853706"/>
            <a:ext cx="1380506" cy="646331"/>
          </a:xfrm>
          <a:prstGeom prst="rect">
            <a:avLst/>
          </a:prstGeom>
          <a:noFill/>
        </p:spPr>
        <p:txBody>
          <a:bodyPr wrap="none" rtlCol="0">
            <a:spAutoFit/>
          </a:bodyPr>
          <a:lstStyle/>
          <a:p>
            <a:pPr algn="ctr"/>
            <a:r>
              <a:rPr lang="en-US" dirty="0" smtClean="0"/>
              <a:t>Classification</a:t>
            </a:r>
          </a:p>
          <a:p>
            <a:pPr algn="ctr"/>
            <a:r>
              <a:rPr lang="en-US" dirty="0" smtClean="0"/>
              <a:t>Models</a:t>
            </a:r>
            <a:endParaRPr lang="en-US" dirty="0"/>
          </a:p>
        </p:txBody>
      </p:sp>
      <p:sp>
        <p:nvSpPr>
          <p:cNvPr id="9" name="Rounded Rectangle 8"/>
          <p:cNvSpPr/>
          <p:nvPr/>
        </p:nvSpPr>
        <p:spPr>
          <a:xfrm>
            <a:off x="2188251" y="2062495"/>
            <a:ext cx="4763414" cy="29154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grpSp>
        <p:nvGrpSpPr>
          <p:cNvPr id="26" name="Group 25"/>
          <p:cNvGrpSpPr/>
          <p:nvPr/>
        </p:nvGrpSpPr>
        <p:grpSpPr>
          <a:xfrm>
            <a:off x="2195697" y="2819192"/>
            <a:ext cx="4755968" cy="696034"/>
            <a:chOff x="768096" y="2524770"/>
            <a:chExt cx="7590324" cy="1110842"/>
          </a:xfrm>
        </p:grpSpPr>
        <p:sp>
          <p:nvSpPr>
            <p:cNvPr id="5" name="Rounded Rectangle 4"/>
            <p:cNvSpPr/>
            <p:nvPr/>
          </p:nvSpPr>
          <p:spPr>
            <a:xfrm>
              <a:off x="76809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NB</a:t>
              </a:r>
              <a:endParaRPr lang="en-US" dirty="0">
                <a:solidFill>
                  <a:schemeClr val="bg1"/>
                </a:solidFill>
              </a:endParaRPr>
            </a:p>
          </p:txBody>
        </p:sp>
        <p:sp>
          <p:nvSpPr>
            <p:cNvPr id="12" name="Rounded Rectangle 11"/>
            <p:cNvSpPr/>
            <p:nvPr/>
          </p:nvSpPr>
          <p:spPr>
            <a:xfrm>
              <a:off x="2956006"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DT</a:t>
              </a:r>
              <a:endParaRPr lang="en-US" dirty="0">
                <a:solidFill>
                  <a:schemeClr val="bg1"/>
                </a:solidFill>
              </a:endParaRPr>
            </a:p>
          </p:txBody>
        </p:sp>
        <p:sp>
          <p:nvSpPr>
            <p:cNvPr id="13" name="Rounded Rectangle 12"/>
            <p:cNvSpPr/>
            <p:nvPr/>
          </p:nvSpPr>
          <p:spPr>
            <a:xfrm>
              <a:off x="5117213" y="2555612"/>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RF</a:t>
              </a:r>
              <a:endParaRPr lang="en-US" dirty="0">
                <a:solidFill>
                  <a:schemeClr val="bg1"/>
                </a:solidFill>
              </a:endParaRPr>
            </a:p>
          </p:txBody>
        </p:sp>
        <p:sp>
          <p:nvSpPr>
            <p:cNvPr id="14" name="Rounded Rectangle 13"/>
            <p:cNvSpPr/>
            <p:nvPr/>
          </p:nvSpPr>
          <p:spPr>
            <a:xfrm>
              <a:off x="7278420" y="2524770"/>
              <a:ext cx="1080000" cy="1080000"/>
            </a:xfrm>
            <a:prstGeom prst="roundRect">
              <a:avLst/>
            </a:prstGeom>
            <a:solidFill>
              <a:srgbClr val="FFD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GB</a:t>
              </a:r>
              <a:endParaRPr lang="en-US" dirty="0">
                <a:solidFill>
                  <a:schemeClr val="bg1"/>
                </a:solidFill>
              </a:endParaRPr>
            </a:p>
          </p:txBody>
        </p:sp>
      </p:grpSp>
      <p:grpSp>
        <p:nvGrpSpPr>
          <p:cNvPr id="27" name="Group 26"/>
          <p:cNvGrpSpPr/>
          <p:nvPr/>
        </p:nvGrpSpPr>
        <p:grpSpPr>
          <a:xfrm>
            <a:off x="2188251" y="3988976"/>
            <a:ext cx="4770859" cy="691320"/>
            <a:chOff x="768096" y="4125883"/>
            <a:chExt cx="7614090" cy="1103317"/>
          </a:xfrm>
        </p:grpSpPr>
        <p:sp>
          <p:nvSpPr>
            <p:cNvPr id="16" name="Oval 15"/>
            <p:cNvSpPr/>
            <p:nvPr/>
          </p:nvSpPr>
          <p:spPr>
            <a:xfrm>
              <a:off x="76809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1</a:t>
              </a:r>
              <a:endParaRPr lang="en-US" baseline="-25000" dirty="0">
                <a:solidFill>
                  <a:schemeClr val="bg1"/>
                </a:solidFill>
              </a:endParaRPr>
            </a:p>
          </p:txBody>
        </p:sp>
        <p:sp>
          <p:nvSpPr>
            <p:cNvPr id="20" name="Oval 19"/>
            <p:cNvSpPr/>
            <p:nvPr/>
          </p:nvSpPr>
          <p:spPr>
            <a:xfrm>
              <a:off x="2957004"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2</a:t>
              </a:r>
              <a:endParaRPr lang="en-US" baseline="-25000" dirty="0">
                <a:solidFill>
                  <a:schemeClr val="bg1"/>
                </a:solidFill>
              </a:endParaRPr>
            </a:p>
          </p:txBody>
        </p:sp>
        <p:sp>
          <p:nvSpPr>
            <p:cNvPr id="21" name="Oval 20"/>
            <p:cNvSpPr/>
            <p:nvPr/>
          </p:nvSpPr>
          <p:spPr>
            <a:xfrm>
              <a:off x="5114156" y="4149080"/>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3</a:t>
              </a:r>
              <a:endParaRPr lang="en-US" baseline="-25000" dirty="0">
                <a:solidFill>
                  <a:schemeClr val="bg1"/>
                </a:solidFill>
              </a:endParaRPr>
            </a:p>
          </p:txBody>
        </p:sp>
        <p:sp>
          <p:nvSpPr>
            <p:cNvPr id="22" name="Oval 21"/>
            <p:cNvSpPr/>
            <p:nvPr/>
          </p:nvSpPr>
          <p:spPr>
            <a:xfrm>
              <a:off x="7302066" y="4125883"/>
              <a:ext cx="1080120" cy="1080120"/>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4</a:t>
              </a:r>
              <a:endParaRPr lang="en-US" baseline="-25000" dirty="0">
                <a:solidFill>
                  <a:schemeClr val="bg1"/>
                </a:solidFill>
              </a:endParaRPr>
            </a:p>
          </p:txBody>
        </p:sp>
      </p:grpSp>
      <p:sp>
        <p:nvSpPr>
          <p:cNvPr id="24" name="Oval 23"/>
          <p:cNvSpPr/>
          <p:nvPr/>
        </p:nvSpPr>
        <p:spPr>
          <a:xfrm>
            <a:off x="4243995" y="5687759"/>
            <a:ext cx="842474" cy="842474"/>
          </a:xfrm>
          <a:prstGeom prst="ellipse">
            <a:avLst/>
          </a:prstGeom>
          <a:solidFill>
            <a:schemeClr val="accent5">
              <a:lumMod val="20000"/>
              <a:lumOff val="80000"/>
            </a:schemeClr>
          </a:solidFill>
          <a:ln w="28575">
            <a:solidFill>
              <a:srgbClr val="FFD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a:t>
            </a:r>
            <a:r>
              <a:rPr lang="en-US" baseline="-25000" dirty="0" smtClean="0">
                <a:solidFill>
                  <a:schemeClr val="bg1"/>
                </a:solidFill>
              </a:rPr>
              <a:t>Final</a:t>
            </a:r>
            <a:endParaRPr lang="en-US" baseline="-25000" dirty="0">
              <a:solidFill>
                <a:schemeClr val="bg1"/>
              </a:solidFill>
            </a:endParaRPr>
          </a:p>
        </p:txBody>
      </p:sp>
      <p:grpSp>
        <p:nvGrpSpPr>
          <p:cNvPr id="29" name="Group 28"/>
          <p:cNvGrpSpPr/>
          <p:nvPr/>
        </p:nvGrpSpPr>
        <p:grpSpPr>
          <a:xfrm>
            <a:off x="2188251" y="5145450"/>
            <a:ext cx="4770859" cy="401012"/>
            <a:chOff x="839682" y="6201113"/>
            <a:chExt cx="7416824" cy="525963"/>
          </a:xfrm>
        </p:grpSpPr>
        <p:sp>
          <p:nvSpPr>
            <p:cNvPr id="23" name="Triangle 22"/>
            <p:cNvSpPr/>
            <p:nvPr/>
          </p:nvSpPr>
          <p:spPr>
            <a:xfrm rot="10800000">
              <a:off x="839682" y="6201113"/>
              <a:ext cx="7416824" cy="52596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dirty="0"/>
            </a:p>
          </p:txBody>
        </p:sp>
        <p:sp>
          <p:nvSpPr>
            <p:cNvPr id="28" name="TextBox 27"/>
            <p:cNvSpPr txBox="1"/>
            <p:nvPr/>
          </p:nvSpPr>
          <p:spPr>
            <a:xfrm>
              <a:off x="4058416" y="6201114"/>
              <a:ext cx="979356" cy="471505"/>
            </a:xfrm>
            <a:prstGeom prst="rect">
              <a:avLst/>
            </a:prstGeom>
            <a:noFill/>
          </p:spPr>
          <p:txBody>
            <a:bodyPr wrap="none" rtlCol="0">
              <a:spAutoFit/>
            </a:bodyPr>
            <a:lstStyle/>
            <a:p>
              <a:r>
                <a:rPr lang="en-US" smtClean="0"/>
                <a:t>Voting</a:t>
              </a:r>
              <a:endParaRPr lang="en-US" dirty="0"/>
            </a:p>
          </p:txBody>
        </p:sp>
      </p:grpSp>
      <p:grpSp>
        <p:nvGrpSpPr>
          <p:cNvPr id="42" name="Group 41"/>
          <p:cNvGrpSpPr/>
          <p:nvPr/>
        </p:nvGrpSpPr>
        <p:grpSpPr>
          <a:xfrm>
            <a:off x="2372393" y="3624038"/>
            <a:ext cx="4413028" cy="282460"/>
            <a:chOff x="2372393" y="3624038"/>
            <a:chExt cx="4413028" cy="282460"/>
          </a:xfrm>
          <a:solidFill>
            <a:srgbClr val="262626"/>
          </a:solidFill>
        </p:grpSpPr>
        <p:sp>
          <p:nvSpPr>
            <p:cNvPr id="30" name="Striped Right Arrow 2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riped Right Arrow 3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riped Right Arrow 3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riped Right Arrow 3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rot="16200000">
            <a:off x="1212102" y="4158582"/>
            <a:ext cx="1165704" cy="369332"/>
          </a:xfrm>
          <a:prstGeom prst="rect">
            <a:avLst/>
          </a:prstGeom>
          <a:noFill/>
        </p:spPr>
        <p:txBody>
          <a:bodyPr wrap="none" rtlCol="0">
            <a:spAutoFit/>
          </a:bodyPr>
          <a:lstStyle/>
          <a:p>
            <a:r>
              <a:rPr lang="en-US" dirty="0" smtClean="0"/>
              <a:t>Predictions</a:t>
            </a:r>
            <a:endParaRPr lang="en-US" dirty="0"/>
          </a:p>
        </p:txBody>
      </p:sp>
      <p:sp>
        <p:nvSpPr>
          <p:cNvPr id="36" name="TextBox 35"/>
          <p:cNvSpPr txBox="1"/>
          <p:nvPr/>
        </p:nvSpPr>
        <p:spPr>
          <a:xfrm rot="16200000">
            <a:off x="1112075" y="5785830"/>
            <a:ext cx="1088760" cy="646331"/>
          </a:xfrm>
          <a:prstGeom prst="rect">
            <a:avLst/>
          </a:prstGeom>
          <a:noFill/>
        </p:spPr>
        <p:txBody>
          <a:bodyPr wrap="none" rtlCol="0">
            <a:spAutoFit/>
          </a:bodyPr>
          <a:lstStyle/>
          <a:p>
            <a:pPr algn="ctr"/>
            <a:r>
              <a:rPr lang="en-US" dirty="0" smtClean="0"/>
              <a:t>Final </a:t>
            </a:r>
          </a:p>
          <a:p>
            <a:pPr algn="ctr"/>
            <a:r>
              <a:rPr lang="en-US" dirty="0" smtClean="0"/>
              <a:t>Prediction</a:t>
            </a:r>
            <a:endParaRPr lang="en-US" dirty="0"/>
          </a:p>
        </p:txBody>
      </p:sp>
      <p:grpSp>
        <p:nvGrpSpPr>
          <p:cNvPr id="44" name="Group 43"/>
          <p:cNvGrpSpPr/>
          <p:nvPr/>
        </p:nvGrpSpPr>
        <p:grpSpPr>
          <a:xfrm>
            <a:off x="2350747" y="4762773"/>
            <a:ext cx="4413028" cy="282460"/>
            <a:chOff x="2372393" y="3624038"/>
            <a:chExt cx="4413028" cy="282460"/>
          </a:xfrm>
          <a:solidFill>
            <a:srgbClr val="262626"/>
          </a:solidFill>
        </p:grpSpPr>
        <p:sp>
          <p:nvSpPr>
            <p:cNvPr id="45" name="Striped Right Arrow 44"/>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riped Right Arrow 45"/>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triped Right Arrow 46"/>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riped Right Arrow 47"/>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2372393" y="2464710"/>
            <a:ext cx="4413028" cy="282460"/>
            <a:chOff x="2372393" y="3624038"/>
            <a:chExt cx="4413028" cy="282460"/>
          </a:xfrm>
          <a:solidFill>
            <a:srgbClr val="262626"/>
          </a:solidFill>
        </p:grpSpPr>
        <p:sp>
          <p:nvSpPr>
            <p:cNvPr id="50" name="Striped Right Arrow 49"/>
            <p:cNvSpPr/>
            <p:nvPr/>
          </p:nvSpPr>
          <p:spPr>
            <a:xfrm rot="5400000">
              <a:off x="2400739" y="3605437"/>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riped Right Arrow 50"/>
            <p:cNvSpPr/>
            <p:nvPr/>
          </p:nvSpPr>
          <p:spPr>
            <a:xfrm rot="5400000">
              <a:off x="3768601" y="3595692"/>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riped Right Arrow 51"/>
            <p:cNvSpPr/>
            <p:nvPr/>
          </p:nvSpPr>
          <p:spPr>
            <a:xfrm rot="5400000">
              <a:off x="5136462" y="3595693"/>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riped Right Arrow 52"/>
            <p:cNvSpPr/>
            <p:nvPr/>
          </p:nvSpPr>
          <p:spPr>
            <a:xfrm rot="5400000">
              <a:off x="6484359" y="3600745"/>
              <a:ext cx="272715" cy="329408"/>
            </a:xfrm>
            <a:prstGeom prst="strip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ounded Rectangle 54"/>
          <p:cNvSpPr/>
          <p:nvPr/>
        </p:nvSpPr>
        <p:spPr>
          <a:xfrm rot="5400000">
            <a:off x="7028123" y="3031071"/>
            <a:ext cx="1493614" cy="291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Testing Data</a:t>
            </a:r>
            <a:endParaRPr lang="en-US" dirty="0"/>
          </a:p>
        </p:txBody>
      </p:sp>
      <p:sp>
        <p:nvSpPr>
          <p:cNvPr id="56" name="Striped Right Arrow 55"/>
          <p:cNvSpPr/>
          <p:nvPr/>
        </p:nvSpPr>
        <p:spPr>
          <a:xfrm rot="10800000">
            <a:off x="7167742" y="3012167"/>
            <a:ext cx="272715" cy="329408"/>
          </a:xfrm>
          <a:prstGeom prst="stripedRightArrow">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099769" y="2006929"/>
            <a:ext cx="5004175" cy="271432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142964" y="2354038"/>
            <a:ext cx="895123" cy="25720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099411" y="2374566"/>
            <a:ext cx="1079410" cy="16929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7692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lumMod val="95000"/>
                    <a:lumOff val="5000"/>
                  </a:srgbClr>
                </a:solidFill>
              </a:rPr>
              <a:t>Ensemble Model</a:t>
            </a:r>
            <a:br>
              <a:rPr lang="en-US" dirty="0">
                <a:solidFill>
                  <a:srgbClr val="FFFFFF">
                    <a:lumMod val="95000"/>
                    <a:lumOff val="5000"/>
                  </a:srgbClr>
                </a:solidFill>
              </a:rPr>
            </a:br>
            <a:r>
              <a:rPr lang="en-US" sz="2200" dirty="0" smtClean="0">
                <a:solidFill>
                  <a:srgbClr val="FFFFFF">
                    <a:lumMod val="95000"/>
                    <a:lumOff val="5000"/>
                  </a:srgbClr>
                </a:solidFill>
              </a:rPr>
              <a:t>MNB, Decision </a:t>
            </a:r>
            <a:r>
              <a:rPr lang="en-US" sz="2200" dirty="0">
                <a:solidFill>
                  <a:srgbClr val="FFFFFF">
                    <a:lumMod val="95000"/>
                    <a:lumOff val="5000"/>
                  </a:srgbClr>
                </a:solidFill>
              </a:rPr>
              <a:t>Tree, Random Forests, Gradient Boosting</a:t>
            </a:r>
            <a:endParaRPr lang="en-US" sz="2200" dirty="0"/>
          </a:p>
        </p:txBody>
      </p:sp>
      <p:pic>
        <p:nvPicPr>
          <p:cNvPr id="4" name="Content Placeholder 3"/>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768096" y="1844825"/>
            <a:ext cx="4795826" cy="4867495"/>
          </a:xfrm>
        </p:spPr>
      </p:pic>
      <p:sp>
        <p:nvSpPr>
          <p:cNvPr id="8" name="TextBox 7"/>
          <p:cNvSpPr txBox="1"/>
          <p:nvPr/>
        </p:nvSpPr>
        <p:spPr>
          <a:xfrm>
            <a:off x="1295399" y="2398822"/>
            <a:ext cx="2082801" cy="369332"/>
          </a:xfrm>
          <a:prstGeom prst="rect">
            <a:avLst/>
          </a:prstGeom>
          <a:noFill/>
        </p:spPr>
        <p:txBody>
          <a:bodyPr wrap="square" rtlCol="0">
            <a:spAutoFit/>
          </a:bodyPr>
          <a:lstStyle/>
          <a:p>
            <a:pPr algn="ctr"/>
            <a:r>
              <a:rPr lang="en-US" b="1" dirty="0" smtClean="0"/>
              <a:t>True Negatives</a:t>
            </a:r>
            <a:endParaRPr lang="en-US" b="1" dirty="0"/>
          </a:p>
        </p:txBody>
      </p:sp>
      <p:sp>
        <p:nvSpPr>
          <p:cNvPr id="10" name="TextBox 9"/>
          <p:cNvSpPr txBox="1"/>
          <p:nvPr/>
        </p:nvSpPr>
        <p:spPr>
          <a:xfrm>
            <a:off x="1295399" y="4463239"/>
            <a:ext cx="2082801" cy="369332"/>
          </a:xfrm>
          <a:prstGeom prst="rect">
            <a:avLst/>
          </a:prstGeom>
          <a:noFill/>
        </p:spPr>
        <p:txBody>
          <a:bodyPr wrap="square" rtlCol="0">
            <a:spAutoFit/>
          </a:bodyPr>
          <a:lstStyle/>
          <a:p>
            <a:pPr algn="ctr"/>
            <a:r>
              <a:rPr lang="en-US" b="1" dirty="0" smtClean="0">
                <a:solidFill>
                  <a:schemeClr val="bg1"/>
                </a:solidFill>
              </a:rPr>
              <a:t>False Negatives</a:t>
            </a:r>
            <a:endParaRPr lang="en-US" b="1" dirty="0">
              <a:solidFill>
                <a:schemeClr val="bg1"/>
              </a:solidFill>
            </a:endParaRPr>
          </a:p>
        </p:txBody>
      </p:sp>
      <p:sp>
        <p:nvSpPr>
          <p:cNvPr id="11" name="TextBox 10"/>
          <p:cNvSpPr txBox="1"/>
          <p:nvPr/>
        </p:nvSpPr>
        <p:spPr>
          <a:xfrm>
            <a:off x="3367081" y="2398822"/>
            <a:ext cx="2082801" cy="369332"/>
          </a:xfrm>
          <a:prstGeom prst="rect">
            <a:avLst/>
          </a:prstGeom>
          <a:noFill/>
        </p:spPr>
        <p:txBody>
          <a:bodyPr wrap="square" rtlCol="0">
            <a:spAutoFit/>
          </a:bodyPr>
          <a:lstStyle/>
          <a:p>
            <a:pPr algn="ctr"/>
            <a:r>
              <a:rPr lang="en-US" b="1" dirty="0" smtClean="0">
                <a:solidFill>
                  <a:schemeClr val="bg1"/>
                </a:solidFill>
              </a:rPr>
              <a:t>False Positives</a:t>
            </a:r>
            <a:endParaRPr lang="en-US" b="1" dirty="0">
              <a:solidFill>
                <a:schemeClr val="bg1"/>
              </a:solidFill>
            </a:endParaRPr>
          </a:p>
        </p:txBody>
      </p:sp>
      <p:sp>
        <p:nvSpPr>
          <p:cNvPr id="12" name="TextBox 11"/>
          <p:cNvSpPr txBox="1"/>
          <p:nvPr/>
        </p:nvSpPr>
        <p:spPr>
          <a:xfrm>
            <a:off x="3378200" y="4463239"/>
            <a:ext cx="2082801" cy="369332"/>
          </a:xfrm>
          <a:prstGeom prst="rect">
            <a:avLst/>
          </a:prstGeom>
          <a:noFill/>
        </p:spPr>
        <p:txBody>
          <a:bodyPr wrap="square" rtlCol="0">
            <a:spAutoFit/>
          </a:bodyPr>
          <a:lstStyle/>
          <a:p>
            <a:pPr algn="ctr"/>
            <a:r>
              <a:rPr lang="en-US" b="1" dirty="0" smtClean="0">
                <a:solidFill>
                  <a:schemeClr val="bg1"/>
                </a:solidFill>
              </a:rPr>
              <a:t>True Positives</a:t>
            </a:r>
            <a:endParaRPr lang="en-US" b="1" dirty="0">
              <a:solidFill>
                <a:schemeClr val="bg1"/>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967214157"/>
              </p:ext>
            </p:extLst>
          </p:nvPr>
        </p:nvGraphicFramePr>
        <p:xfrm>
          <a:off x="5680898" y="3233155"/>
          <a:ext cx="2206800" cy="1580532"/>
        </p:xfrm>
        <a:graphic>
          <a:graphicData uri="http://schemas.openxmlformats.org/drawingml/2006/table">
            <a:tbl>
              <a:tblPr firstCol="1">
                <a:tableStyleId>{F5AB1C69-6EDB-4FF4-983F-18BD219EF322}</a:tableStyleId>
              </a:tblPr>
              <a:tblGrid>
                <a:gridCol w="1209600"/>
                <a:gridCol w="997200"/>
              </a:tblGrid>
              <a:tr h="396044">
                <a:tc>
                  <a:txBody>
                    <a:bodyPr/>
                    <a:lstStyle/>
                    <a:p>
                      <a:pPr algn="l"/>
                      <a:r>
                        <a:rPr lang="en-US" dirty="0" smtClean="0">
                          <a:solidFill>
                            <a:schemeClr val="bg1"/>
                          </a:solidFill>
                        </a:rPr>
                        <a:t>Precision</a:t>
                      </a:r>
                      <a:endParaRPr lang="en-US" b="0" dirty="0" smtClean="0">
                        <a:solidFill>
                          <a:schemeClr val="bg1"/>
                        </a:solidFill>
                      </a:endParaRPr>
                    </a:p>
                  </a:txBody>
                  <a:tcPr anchor="ctr"/>
                </a:tc>
                <a:tc>
                  <a:txBody>
                    <a:bodyPr/>
                    <a:lstStyle/>
                    <a:p>
                      <a:pPr algn="ctr"/>
                      <a:r>
                        <a:rPr lang="en-US" dirty="0" smtClean="0"/>
                        <a:t>0.20 </a:t>
                      </a:r>
                      <a:endParaRPr lang="en-US" b="0" dirty="0" smtClean="0">
                        <a:solidFill>
                          <a:schemeClr val="tx1"/>
                        </a:solidFill>
                      </a:endParaRPr>
                    </a:p>
                  </a:txBody>
                  <a:tcPr anchor="ctr">
                    <a:lnR w="19050" cap="flat" cmpd="sng" algn="ctr">
                      <a:solidFill>
                        <a:schemeClr val="tx1"/>
                      </a:solidFill>
                      <a:prstDash val="solid"/>
                      <a:round/>
                      <a:headEnd type="none" w="med" len="med"/>
                      <a:tailEnd type="none" w="med" len="med"/>
                    </a:lnR>
                  </a:tcPr>
                </a:tc>
              </a:tr>
              <a:tr h="392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Specificity</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0.79</a:t>
                      </a:r>
                      <a:endParaRPr lang="en-US" sz="1800" b="0" kern="1200" dirty="0">
                        <a:solidFill>
                          <a:schemeClr val="tx1"/>
                        </a:solidFill>
                        <a:latin typeface="+mn-lt"/>
                        <a:ea typeface="+mn-ea"/>
                        <a:cs typeface="+mn-cs"/>
                      </a:endParaRPr>
                    </a:p>
                  </a:txBody>
                  <a:tcPr anchor="ctr">
                    <a:lnR w="19050" cap="flat" cmpd="sng" algn="ctr">
                      <a:solidFill>
                        <a:schemeClr val="tx1"/>
                      </a:solidFill>
                      <a:prstDash val="solid"/>
                      <a:round/>
                      <a:headEnd type="none" w="med" len="med"/>
                      <a:tailEnd type="none" w="med" len="med"/>
                    </a:lnR>
                  </a:tcP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Recall </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0.54</a:t>
                      </a:r>
                      <a:endParaRPr lang="en-US" sz="1800" b="0" kern="1200" dirty="0">
                        <a:solidFill>
                          <a:schemeClr val="tx1"/>
                        </a:solidFill>
                        <a:latin typeface="+mn-lt"/>
                        <a:ea typeface="+mn-ea"/>
                        <a:cs typeface="+mn-cs"/>
                      </a:endParaRPr>
                    </a:p>
                  </a:txBody>
                  <a:tcPr anchor="ctr">
                    <a:lnR w="19050" cap="flat" cmpd="sng" algn="ctr">
                      <a:solidFill>
                        <a:schemeClr val="tx1"/>
                      </a:solidFill>
                      <a:prstDash val="solid"/>
                      <a:round/>
                      <a:headEnd type="none" w="med" len="med"/>
                      <a:tailEnd type="none" w="med" len="med"/>
                    </a:lnR>
                  </a:tcP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F1</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0.30</a:t>
                      </a:r>
                      <a:endParaRPr lang="en-US" sz="1800" b="0" kern="1200" dirty="0">
                        <a:solidFill>
                          <a:schemeClr val="tx1"/>
                        </a:solidFill>
                        <a:latin typeface="+mn-lt"/>
                        <a:ea typeface="+mn-ea"/>
                        <a:cs typeface="+mn-cs"/>
                      </a:endParaRPr>
                    </a:p>
                  </a:txBody>
                  <a:tcPr anchor="ctr">
                    <a:lnR w="19050" cap="flat" cmpd="sng" algn="ctr">
                      <a:solidFill>
                        <a:schemeClr val="tx1"/>
                      </a:solidFill>
                      <a:prstDash val="solid"/>
                      <a:round/>
                      <a:headEnd type="none" w="med" len="med"/>
                      <a:tailEnd type="none" w="med" len="med"/>
                    </a:lnR>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14459759"/>
              </p:ext>
            </p:extLst>
          </p:nvPr>
        </p:nvGraphicFramePr>
        <p:xfrm>
          <a:off x="1286256" y="1944624"/>
          <a:ext cx="4206240" cy="4175440"/>
        </p:xfrm>
        <a:graphic>
          <a:graphicData uri="http://schemas.openxmlformats.org/drawingml/2006/table">
            <a:tbl>
              <a:tblPr>
                <a:tableStyleId>{5C22544A-7EE6-4342-B048-85BDC9FD1C3A}</a:tableStyleId>
              </a:tblPr>
              <a:tblGrid>
                <a:gridCol w="2103120"/>
                <a:gridCol w="2103120"/>
              </a:tblGrid>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866683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lumMod val="95000"/>
                    <a:lumOff val="5000"/>
                  </a:srgbClr>
                </a:solidFill>
              </a:rPr>
              <a:t>Ensemble Model</a:t>
            </a:r>
            <a:br>
              <a:rPr lang="en-US" dirty="0">
                <a:solidFill>
                  <a:srgbClr val="FFFFFF">
                    <a:lumMod val="95000"/>
                    <a:lumOff val="5000"/>
                  </a:srgbClr>
                </a:solidFill>
              </a:rPr>
            </a:br>
            <a:r>
              <a:rPr lang="en-US" sz="2200" dirty="0" smtClean="0">
                <a:solidFill>
                  <a:srgbClr val="FFFFFF">
                    <a:lumMod val="95000"/>
                    <a:lumOff val="5000"/>
                  </a:srgbClr>
                </a:solidFill>
              </a:rPr>
              <a:t>MNB, Decision </a:t>
            </a:r>
            <a:r>
              <a:rPr lang="en-US" sz="2200" dirty="0">
                <a:solidFill>
                  <a:srgbClr val="FFFFFF">
                    <a:lumMod val="95000"/>
                    <a:lumOff val="5000"/>
                  </a:srgbClr>
                </a:solidFill>
              </a:rPr>
              <a:t>Tree, Random Forests, Gradient Boosting</a:t>
            </a:r>
            <a:endParaRPr lang="en-US" sz="2200" dirty="0"/>
          </a:p>
        </p:txBody>
      </p:sp>
      <p:pic>
        <p:nvPicPr>
          <p:cNvPr id="4" name="Content Placeholder 3"/>
          <p:cNvPicPr>
            <a:picLocks noGrp="1" noChangeAspect="1"/>
          </p:cNvPicPr>
          <p:nvPr>
            <p:ph idx="1"/>
          </p:nvPr>
        </p:nvPicPr>
        <p:blipFill>
          <a:blip r:embed="rId3" r:link="rId4">
            <a:extLst>
              <a:ext uri="{28A0092B-C50C-407E-A947-70E740481C1C}">
                <a14:useLocalDpi xmlns:a14="http://schemas.microsoft.com/office/drawing/2010/main" val="0"/>
              </a:ext>
            </a:extLst>
          </a:blip>
          <a:stretch>
            <a:fillRect/>
          </a:stretch>
        </p:blipFill>
        <p:spPr>
          <a:xfrm>
            <a:off x="768096" y="1844825"/>
            <a:ext cx="4795826" cy="4867495"/>
          </a:xfrm>
        </p:spPr>
      </p:pic>
      <p:sp>
        <p:nvSpPr>
          <p:cNvPr id="8" name="TextBox 7"/>
          <p:cNvSpPr txBox="1"/>
          <p:nvPr/>
        </p:nvSpPr>
        <p:spPr>
          <a:xfrm>
            <a:off x="1295399" y="2398822"/>
            <a:ext cx="2082801" cy="369332"/>
          </a:xfrm>
          <a:prstGeom prst="rect">
            <a:avLst/>
          </a:prstGeom>
          <a:noFill/>
        </p:spPr>
        <p:txBody>
          <a:bodyPr wrap="square" rtlCol="0">
            <a:spAutoFit/>
          </a:bodyPr>
          <a:lstStyle/>
          <a:p>
            <a:pPr algn="ctr"/>
            <a:r>
              <a:rPr lang="en-US" b="1" dirty="0" smtClean="0"/>
              <a:t>True Negatives</a:t>
            </a:r>
            <a:endParaRPr lang="en-US" b="1" dirty="0"/>
          </a:p>
        </p:txBody>
      </p:sp>
      <p:sp>
        <p:nvSpPr>
          <p:cNvPr id="10" name="TextBox 9"/>
          <p:cNvSpPr txBox="1"/>
          <p:nvPr/>
        </p:nvSpPr>
        <p:spPr>
          <a:xfrm>
            <a:off x="1295399" y="4463239"/>
            <a:ext cx="2082801" cy="369332"/>
          </a:xfrm>
          <a:prstGeom prst="rect">
            <a:avLst/>
          </a:prstGeom>
          <a:noFill/>
        </p:spPr>
        <p:txBody>
          <a:bodyPr wrap="square" rtlCol="0">
            <a:spAutoFit/>
          </a:bodyPr>
          <a:lstStyle/>
          <a:p>
            <a:pPr algn="ctr"/>
            <a:r>
              <a:rPr lang="en-US" b="1" dirty="0" smtClean="0">
                <a:solidFill>
                  <a:schemeClr val="bg1"/>
                </a:solidFill>
              </a:rPr>
              <a:t>False Negatives</a:t>
            </a:r>
            <a:endParaRPr lang="en-US" b="1" dirty="0">
              <a:solidFill>
                <a:schemeClr val="bg1"/>
              </a:solidFill>
            </a:endParaRPr>
          </a:p>
        </p:txBody>
      </p:sp>
      <p:sp>
        <p:nvSpPr>
          <p:cNvPr id="11" name="TextBox 10"/>
          <p:cNvSpPr txBox="1"/>
          <p:nvPr/>
        </p:nvSpPr>
        <p:spPr>
          <a:xfrm>
            <a:off x="3367081" y="2398822"/>
            <a:ext cx="2082801" cy="369332"/>
          </a:xfrm>
          <a:prstGeom prst="rect">
            <a:avLst/>
          </a:prstGeom>
          <a:noFill/>
        </p:spPr>
        <p:txBody>
          <a:bodyPr wrap="square" rtlCol="0">
            <a:spAutoFit/>
          </a:bodyPr>
          <a:lstStyle/>
          <a:p>
            <a:pPr algn="ctr"/>
            <a:r>
              <a:rPr lang="en-US" b="1" dirty="0" smtClean="0">
                <a:solidFill>
                  <a:schemeClr val="bg1"/>
                </a:solidFill>
              </a:rPr>
              <a:t>False Positives</a:t>
            </a:r>
            <a:endParaRPr lang="en-US" b="1" dirty="0">
              <a:solidFill>
                <a:schemeClr val="bg1"/>
              </a:solidFill>
            </a:endParaRPr>
          </a:p>
        </p:txBody>
      </p:sp>
      <p:sp>
        <p:nvSpPr>
          <p:cNvPr id="12" name="TextBox 11"/>
          <p:cNvSpPr txBox="1"/>
          <p:nvPr/>
        </p:nvSpPr>
        <p:spPr>
          <a:xfrm>
            <a:off x="3378200" y="4463239"/>
            <a:ext cx="2082801" cy="369332"/>
          </a:xfrm>
          <a:prstGeom prst="rect">
            <a:avLst/>
          </a:prstGeom>
          <a:noFill/>
        </p:spPr>
        <p:txBody>
          <a:bodyPr wrap="square" rtlCol="0">
            <a:spAutoFit/>
          </a:bodyPr>
          <a:lstStyle/>
          <a:p>
            <a:pPr algn="ctr"/>
            <a:r>
              <a:rPr lang="en-US" b="1" dirty="0" smtClean="0">
                <a:solidFill>
                  <a:schemeClr val="bg1"/>
                </a:solidFill>
              </a:rPr>
              <a:t>True Positives</a:t>
            </a:r>
            <a:endParaRPr lang="en-US" b="1" dirty="0">
              <a:solidFill>
                <a:schemeClr val="bg1"/>
              </a:solidFill>
            </a:endParaRPr>
          </a:p>
        </p:txBody>
      </p:sp>
      <p:graphicFrame>
        <p:nvGraphicFramePr>
          <p:cNvPr id="13" name="Table 12"/>
          <p:cNvGraphicFramePr>
            <a:graphicFrameLocks noGrp="1"/>
          </p:cNvGraphicFramePr>
          <p:nvPr>
            <p:extLst/>
          </p:nvPr>
        </p:nvGraphicFramePr>
        <p:xfrm>
          <a:off x="5680898" y="3233155"/>
          <a:ext cx="2206800" cy="1580532"/>
        </p:xfrm>
        <a:graphic>
          <a:graphicData uri="http://schemas.openxmlformats.org/drawingml/2006/table">
            <a:tbl>
              <a:tblPr firstCol="1">
                <a:tableStyleId>{F5AB1C69-6EDB-4FF4-983F-18BD219EF322}</a:tableStyleId>
              </a:tblPr>
              <a:tblGrid>
                <a:gridCol w="1209600"/>
                <a:gridCol w="997200"/>
              </a:tblGrid>
              <a:tr h="396044">
                <a:tc>
                  <a:txBody>
                    <a:bodyPr/>
                    <a:lstStyle/>
                    <a:p>
                      <a:pPr algn="l"/>
                      <a:r>
                        <a:rPr lang="en-US" dirty="0" smtClean="0">
                          <a:solidFill>
                            <a:schemeClr val="bg1"/>
                          </a:solidFill>
                        </a:rPr>
                        <a:t>Precision</a:t>
                      </a:r>
                      <a:endParaRPr lang="en-US" b="0" dirty="0" smtClean="0">
                        <a:solidFill>
                          <a:schemeClr val="bg1"/>
                        </a:solidFill>
                      </a:endParaRPr>
                    </a:p>
                  </a:txBody>
                  <a:tcPr anchor="ctr"/>
                </a:tc>
                <a:tc>
                  <a:txBody>
                    <a:bodyPr/>
                    <a:lstStyle/>
                    <a:p>
                      <a:pPr algn="ctr"/>
                      <a:r>
                        <a:rPr lang="en-US" dirty="0" smtClean="0"/>
                        <a:t>0.20 </a:t>
                      </a:r>
                      <a:endParaRPr lang="en-US" b="0" dirty="0" smtClean="0">
                        <a:solidFill>
                          <a:schemeClr val="tx1"/>
                        </a:solidFill>
                      </a:endParaRPr>
                    </a:p>
                  </a:txBody>
                  <a:tcPr anchor="ctr">
                    <a:lnR w="19050" cap="flat" cmpd="sng" algn="ctr">
                      <a:solidFill>
                        <a:schemeClr val="tx1"/>
                      </a:solidFill>
                      <a:prstDash val="solid"/>
                      <a:round/>
                      <a:headEnd type="none" w="med" len="med"/>
                      <a:tailEnd type="none" w="med" len="med"/>
                    </a:lnR>
                  </a:tcPr>
                </a:tc>
              </a:tr>
              <a:tr h="392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Specificity</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0.79</a:t>
                      </a:r>
                      <a:endParaRPr lang="en-US" sz="1800" b="0" kern="1200" dirty="0">
                        <a:solidFill>
                          <a:schemeClr val="tx1"/>
                        </a:solidFill>
                        <a:latin typeface="+mn-lt"/>
                        <a:ea typeface="+mn-ea"/>
                        <a:cs typeface="+mn-cs"/>
                      </a:endParaRPr>
                    </a:p>
                  </a:txBody>
                  <a:tcPr anchor="ctr">
                    <a:lnR w="19050" cap="flat" cmpd="sng" algn="ctr">
                      <a:solidFill>
                        <a:schemeClr val="tx1"/>
                      </a:solidFill>
                      <a:prstDash val="solid"/>
                      <a:round/>
                      <a:headEnd type="none" w="med" len="med"/>
                      <a:tailEnd type="none" w="med" len="med"/>
                    </a:lnR>
                  </a:tcP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Recall </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0.54</a:t>
                      </a:r>
                      <a:endParaRPr lang="en-US" sz="1800" b="0" kern="1200" dirty="0">
                        <a:solidFill>
                          <a:schemeClr val="tx1"/>
                        </a:solidFill>
                        <a:latin typeface="+mn-lt"/>
                        <a:ea typeface="+mn-ea"/>
                        <a:cs typeface="+mn-cs"/>
                      </a:endParaRPr>
                    </a:p>
                  </a:txBody>
                  <a:tcPr anchor="ctr">
                    <a:lnR w="19050" cap="flat" cmpd="sng" algn="ctr">
                      <a:solidFill>
                        <a:schemeClr val="tx1"/>
                      </a:solidFill>
                      <a:prstDash val="solid"/>
                      <a:round/>
                      <a:headEnd type="none" w="med" len="med"/>
                      <a:tailEnd type="none" w="med" len="med"/>
                    </a:lnR>
                  </a:tcPr>
                </a:tc>
              </a:tr>
              <a:tr h="396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bg1"/>
                          </a:solidFill>
                        </a:rPr>
                        <a:t>F1</a:t>
                      </a:r>
                      <a:endParaRPr lang="en-US" sz="1800" b="0" kern="1200" dirty="0" smtClean="0">
                        <a:solidFill>
                          <a:schemeClr val="bg1"/>
                        </a:solidFill>
                        <a:latin typeface="+mn-lt"/>
                        <a:ea typeface="+mn-ea"/>
                        <a:cs typeface="+mn-cs"/>
                      </a:endParaRPr>
                    </a:p>
                  </a:txBody>
                  <a:tcPr anchor="ctr"/>
                </a:tc>
                <a:tc>
                  <a:txBody>
                    <a:bodyPr/>
                    <a:lstStyle/>
                    <a:p>
                      <a:pPr marL="0" algn="ctr" defTabSz="914400" rtl="0" eaLnBrk="1" latinLnBrk="0" hangingPunct="1"/>
                      <a:r>
                        <a:rPr lang="en-US" sz="1800" kern="1200" dirty="0" smtClean="0"/>
                        <a:t>0.30</a:t>
                      </a:r>
                      <a:endParaRPr lang="en-US" sz="1800" b="0" kern="1200" dirty="0">
                        <a:solidFill>
                          <a:schemeClr val="tx1"/>
                        </a:solidFill>
                        <a:latin typeface="+mn-lt"/>
                        <a:ea typeface="+mn-ea"/>
                        <a:cs typeface="+mn-cs"/>
                      </a:endParaRPr>
                    </a:p>
                  </a:txBody>
                  <a:tcPr anchor="ctr">
                    <a:lnR w="19050" cap="flat" cmpd="sng" algn="ctr">
                      <a:solidFill>
                        <a:schemeClr val="tx1"/>
                      </a:solidFill>
                      <a:prstDash val="solid"/>
                      <a:round/>
                      <a:headEnd type="none" w="med" len="med"/>
                      <a:tailEnd type="none" w="med" len="med"/>
                    </a:lnR>
                  </a:tcPr>
                </a:tc>
              </a:tr>
            </a:tbl>
          </a:graphicData>
        </a:graphic>
      </p:graphicFrame>
      <p:graphicFrame>
        <p:nvGraphicFramePr>
          <p:cNvPr id="14" name="Table 13"/>
          <p:cNvGraphicFramePr>
            <a:graphicFrameLocks noGrp="1"/>
          </p:cNvGraphicFramePr>
          <p:nvPr/>
        </p:nvGraphicFramePr>
        <p:xfrm>
          <a:off x="1286256" y="1944624"/>
          <a:ext cx="4206240" cy="4175440"/>
        </p:xfrm>
        <a:graphic>
          <a:graphicData uri="http://schemas.openxmlformats.org/drawingml/2006/table">
            <a:tbl>
              <a:tblPr>
                <a:tableStyleId>{5C22544A-7EE6-4342-B048-85BDC9FD1C3A}</a:tableStyleId>
              </a:tblPr>
              <a:tblGrid>
                <a:gridCol w="2103120"/>
                <a:gridCol w="2103120"/>
              </a:tblGrid>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8772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59111528"/>
              </p:ext>
            </p:extLst>
          </p:nvPr>
        </p:nvGraphicFramePr>
        <p:xfrm>
          <a:off x="7887698" y="3233287"/>
          <a:ext cx="995661" cy="1580400"/>
        </p:xfrm>
        <a:graphic>
          <a:graphicData uri="http://schemas.openxmlformats.org/drawingml/2006/table">
            <a:tbl>
              <a:tblPr>
                <a:tableStyleId>{F5AB1C69-6EDB-4FF4-983F-18BD219EF322}</a:tableStyleId>
              </a:tblPr>
              <a:tblGrid>
                <a:gridCol w="995661"/>
              </a:tblGrid>
              <a:tr h="395100">
                <a:tc>
                  <a:txBody>
                    <a:bodyPr/>
                    <a:lstStyle/>
                    <a:p>
                      <a:pPr algn="ctr"/>
                      <a:r>
                        <a:rPr lang="en-US" dirty="0" smtClean="0"/>
                        <a:t>0.13 </a:t>
                      </a:r>
                      <a:endParaRPr lang="en-US" b="0" dirty="0" smtClean="0">
                        <a:solidFill>
                          <a:schemeClr val="tx1"/>
                        </a:solidFill>
                      </a:endParaRPr>
                    </a:p>
                  </a:txBody>
                  <a:tcPr anchor="ctr"/>
                </a:tc>
              </a:tr>
              <a:tr h="395100">
                <a:tc>
                  <a:txBody>
                    <a:bodyPr/>
                    <a:lstStyle/>
                    <a:p>
                      <a:pPr marL="0" algn="ctr" defTabSz="914400" rtl="0" eaLnBrk="1" latinLnBrk="0" hangingPunct="1"/>
                      <a:r>
                        <a:rPr lang="en-US" sz="1800" kern="1200" dirty="0" smtClean="0"/>
                        <a:t>0.52</a:t>
                      </a:r>
                      <a:endParaRPr lang="en-US" sz="1800" b="0" kern="1200" dirty="0">
                        <a:solidFill>
                          <a:schemeClr val="tx1"/>
                        </a:solidFill>
                        <a:latin typeface="+mn-lt"/>
                        <a:ea typeface="+mn-ea"/>
                        <a:cs typeface="+mn-cs"/>
                      </a:endParaRPr>
                    </a:p>
                  </a:txBody>
                  <a:tcPr anchor="ctr"/>
                </a:tc>
              </a:tr>
              <a:tr h="395100">
                <a:tc>
                  <a:txBody>
                    <a:bodyPr/>
                    <a:lstStyle/>
                    <a:p>
                      <a:pPr marL="0" algn="ctr" defTabSz="914400" rtl="0" eaLnBrk="1" latinLnBrk="0" hangingPunct="1"/>
                      <a:r>
                        <a:rPr lang="en-US" sz="1800" kern="1200" dirty="0" smtClean="0"/>
                        <a:t>0.73</a:t>
                      </a:r>
                      <a:endParaRPr lang="en-US" sz="1800" b="0" kern="1200" dirty="0">
                        <a:solidFill>
                          <a:schemeClr val="tx1"/>
                        </a:solidFill>
                        <a:latin typeface="+mn-lt"/>
                        <a:ea typeface="+mn-ea"/>
                        <a:cs typeface="+mn-cs"/>
                      </a:endParaRPr>
                    </a:p>
                  </a:txBody>
                  <a:tcPr anchor="ctr"/>
                </a:tc>
              </a:tr>
              <a:tr h="395100">
                <a:tc>
                  <a:txBody>
                    <a:bodyPr/>
                    <a:lstStyle/>
                    <a:p>
                      <a:pPr marL="0" algn="ctr" defTabSz="914400" rtl="0" eaLnBrk="1" latinLnBrk="0" hangingPunct="1"/>
                      <a:r>
                        <a:rPr lang="en-US" sz="1800" kern="1200" dirty="0" smtClean="0"/>
                        <a:t>0.22</a:t>
                      </a:r>
                      <a:endParaRPr lang="en-US" sz="1800" b="0" kern="1200" dirty="0">
                        <a:solidFill>
                          <a:schemeClr val="tx1"/>
                        </a:solidFill>
                        <a:latin typeface="+mn-lt"/>
                        <a:ea typeface="+mn-ea"/>
                        <a:cs typeface="+mn-cs"/>
                      </a:endParaRPr>
                    </a:p>
                  </a:txBody>
                  <a:tcPr anchor="ctr"/>
                </a:tc>
              </a:tr>
            </a:tbl>
          </a:graphicData>
        </a:graphic>
      </p:graphicFrame>
      <p:sp>
        <p:nvSpPr>
          <p:cNvPr id="9" name="TextBox 8"/>
          <p:cNvSpPr txBox="1"/>
          <p:nvPr/>
        </p:nvSpPr>
        <p:spPr>
          <a:xfrm>
            <a:off x="6893179" y="2874422"/>
            <a:ext cx="994519" cy="338554"/>
          </a:xfrm>
          <a:prstGeom prst="rect">
            <a:avLst/>
          </a:prstGeom>
          <a:noFill/>
        </p:spPr>
        <p:txBody>
          <a:bodyPr wrap="square" rtlCol="0">
            <a:spAutoFit/>
          </a:bodyPr>
          <a:lstStyle/>
          <a:p>
            <a:pPr algn="ctr"/>
            <a:r>
              <a:rPr lang="en-US" sz="1600" dirty="0" smtClean="0"/>
              <a:t>Ensemble</a:t>
            </a:r>
            <a:endParaRPr lang="en-US" sz="1600" dirty="0"/>
          </a:p>
        </p:txBody>
      </p:sp>
      <p:sp>
        <p:nvSpPr>
          <p:cNvPr id="15" name="TextBox 14"/>
          <p:cNvSpPr txBox="1"/>
          <p:nvPr/>
        </p:nvSpPr>
        <p:spPr>
          <a:xfrm>
            <a:off x="7887698" y="2859395"/>
            <a:ext cx="995661" cy="369332"/>
          </a:xfrm>
          <a:prstGeom prst="rect">
            <a:avLst/>
          </a:prstGeom>
          <a:noFill/>
        </p:spPr>
        <p:txBody>
          <a:bodyPr wrap="square" rtlCol="0">
            <a:spAutoFit/>
          </a:bodyPr>
          <a:lstStyle/>
          <a:p>
            <a:pPr algn="ctr"/>
            <a:r>
              <a:rPr lang="en-US" smtClean="0"/>
              <a:t>NB</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13884881"/>
              </p:ext>
            </p:extLst>
          </p:nvPr>
        </p:nvGraphicFramePr>
        <p:xfrm>
          <a:off x="8672262" y="3210810"/>
          <a:ext cx="419910" cy="1621760"/>
        </p:xfrm>
        <a:graphic>
          <a:graphicData uri="http://schemas.openxmlformats.org/drawingml/2006/table">
            <a:tbl>
              <a:tblPr firstCol="1">
                <a:tableStyleId>{F5AB1C69-6EDB-4FF4-983F-18BD219EF322}</a:tableStyleId>
              </a:tblPr>
              <a:tblGrid>
                <a:gridCol w="419910"/>
              </a:tblGrid>
              <a:tr h="4054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00B050"/>
                          </a:solidFill>
                        </a:rPr>
                        <a:t>▲</a:t>
                      </a:r>
                    </a:p>
                  </a:txBody>
                  <a:tcPr anchor="ctr">
                    <a:lnL w="190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4054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00B050"/>
                          </a:solidFill>
                        </a:rPr>
                        <a:t>▲</a:t>
                      </a:r>
                    </a:p>
                  </a:txBody>
                  <a:tcPr anchor="ctr">
                    <a:lnL w="190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4054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FF0000"/>
                          </a:solidFill>
                        </a:rPr>
                        <a:t>▼</a:t>
                      </a:r>
                    </a:p>
                  </a:txBody>
                  <a:tcPr anchor="ctr">
                    <a:lnL w="190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4054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00B050"/>
                          </a:solidFill>
                        </a:rPr>
                        <a:t>▲</a:t>
                      </a:r>
                    </a:p>
                  </a:txBody>
                  <a:tcPr anchor="ctr">
                    <a:lnL w="190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9366727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Successful predictions</a:t>
            </a:r>
            <a:br>
              <a:rPr lang="en-US" dirty="0" smtClean="0"/>
            </a:br>
            <a:r>
              <a:rPr lang="en-US" sz="2200" dirty="0"/>
              <a:t> </a:t>
            </a:r>
            <a:r>
              <a:rPr lang="en-US" sz="2200" dirty="0" smtClean="0"/>
              <a:t>in testing data</a:t>
            </a:r>
            <a:endParaRPr lang="en-US" sz="2200"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274343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Analysis</a:t>
            </a:r>
            <a:br>
              <a:rPr lang="en-US" dirty="0" smtClean="0"/>
            </a:br>
            <a:r>
              <a:rPr lang="en-US" sz="2200" dirty="0" smtClean="0"/>
              <a:t>poor job of identifying positive exits across all sectors</a:t>
            </a:r>
            <a:endParaRPr lang="en-US" sz="2200" dirty="0"/>
          </a:p>
        </p:txBody>
      </p:sp>
      <p:pic>
        <p:nvPicPr>
          <p:cNvPr id="7" name="Content Placeholder 6"/>
          <p:cNvPicPr>
            <a:picLocks noGrp="1" noChangeAspect="1"/>
          </p:cNvPicPr>
          <p:nvPr>
            <p:ph idx="1"/>
          </p:nvPr>
        </p:nvPicPr>
        <p:blipFill>
          <a:blip r:embed="rId2" r:link="rId3">
            <a:extLst>
              <a:ext uri="{28A0092B-C50C-407E-A947-70E740481C1C}">
                <a14:useLocalDpi xmlns:a14="http://schemas.microsoft.com/office/drawing/2010/main" val="0"/>
              </a:ext>
            </a:extLst>
          </a:blip>
          <a:stretch>
            <a:fillRect/>
          </a:stretch>
        </p:blipFill>
        <p:spPr>
          <a:xfrm>
            <a:off x="1221060" y="2286000"/>
            <a:ext cx="6384380" cy="4022725"/>
          </a:xfrm>
        </p:spPr>
      </p:pic>
    </p:spTree>
    <p:extLst>
      <p:ext uri="{BB962C8B-B14F-4D97-AF65-F5344CB8AC3E}">
        <p14:creationId xmlns:p14="http://schemas.microsoft.com/office/powerpoint/2010/main" val="13392853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Future Improvements</a:t>
            </a:r>
            <a:br>
              <a:rPr lang="en-US" dirty="0" smtClean="0"/>
            </a:br>
            <a:r>
              <a:rPr lang="en-US" sz="2200" dirty="0" smtClean="0"/>
              <a:t> </a:t>
            </a:r>
            <a:endParaRPr lang="en-US" sz="2200" dirty="0"/>
          </a:p>
        </p:txBody>
      </p:sp>
      <p:sp>
        <p:nvSpPr>
          <p:cNvPr id="3" name="Content Placeholder 2"/>
          <p:cNvSpPr>
            <a:spLocks noGrp="1"/>
          </p:cNvSpPr>
          <p:nvPr>
            <p:ph idx="1"/>
          </p:nvPr>
        </p:nvSpPr>
        <p:spPr/>
        <p:txBody>
          <a:bodyPr/>
          <a:lstStyle/>
          <a:p>
            <a:r>
              <a:rPr lang="en-US" dirty="0"/>
              <a:t>T</a:t>
            </a:r>
            <a:r>
              <a:rPr lang="en-US" dirty="0" smtClean="0"/>
              <a:t>ry topic modelling - value in mining textual data</a:t>
            </a:r>
            <a:br>
              <a:rPr lang="en-US" dirty="0" smtClean="0"/>
            </a:br>
            <a:r>
              <a:rPr lang="en-US" dirty="0" smtClean="0">
                <a:solidFill>
                  <a:srgbClr val="FFD147"/>
                </a:solidFill>
                <a:hlinkClick r:id="rId3"/>
              </a:rPr>
              <a:t>A </a:t>
            </a:r>
            <a:r>
              <a:rPr lang="en-US" dirty="0">
                <a:solidFill>
                  <a:srgbClr val="FFD147"/>
                </a:solidFill>
                <a:hlinkClick r:id="rId3"/>
              </a:rPr>
              <a:t>Supervised Approach to Predict Company Acquisition With Factual </a:t>
            </a:r>
            <a:r>
              <a:rPr lang="en-US" dirty="0" smtClean="0">
                <a:solidFill>
                  <a:srgbClr val="FFD147"/>
                </a:solidFill>
                <a:hlinkClick r:id="rId3"/>
              </a:rPr>
              <a:t>and </a:t>
            </a:r>
            <a:r>
              <a:rPr lang="en-US" dirty="0">
                <a:solidFill>
                  <a:srgbClr val="FFD147"/>
                </a:solidFill>
                <a:hlinkClick r:id="rId3"/>
              </a:rPr>
              <a:t>Topic Features Using Profiles and News Articles on TechCrunch</a:t>
            </a:r>
            <a:endParaRPr lang="en-US" dirty="0">
              <a:solidFill>
                <a:srgbClr val="FFD147"/>
              </a:solidFill>
            </a:endParaRPr>
          </a:p>
          <a:p>
            <a:r>
              <a:rPr lang="en-US" dirty="0"/>
              <a:t>Try </a:t>
            </a:r>
            <a:r>
              <a:rPr lang="en-US" dirty="0" smtClean="0"/>
              <a:t>Bayesian Networks - can handle </a:t>
            </a:r>
            <a:r>
              <a:rPr lang="en-US" dirty="0"/>
              <a:t>missing </a:t>
            </a:r>
            <a:r>
              <a:rPr lang="en-US" dirty="0" smtClean="0"/>
              <a:t>data</a:t>
            </a:r>
            <a:r>
              <a:rPr lang="en-US" dirty="0"/>
              <a:t> </a:t>
            </a:r>
            <a:r>
              <a:rPr lang="en-US" dirty="0" smtClean="0"/>
              <a:t>natively</a:t>
            </a:r>
          </a:p>
          <a:p>
            <a:r>
              <a:rPr lang="en-US" dirty="0" smtClean="0"/>
              <a:t>Try Penalized models - </a:t>
            </a:r>
            <a:endParaRPr lang="en-US" dirty="0"/>
          </a:p>
        </p:txBody>
      </p:sp>
    </p:spTree>
    <p:extLst>
      <p:ext uri="{BB962C8B-B14F-4D97-AF65-F5344CB8AC3E}">
        <p14:creationId xmlns:p14="http://schemas.microsoft.com/office/powerpoint/2010/main" val="5941390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7739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a:t>The aim of this project </a:t>
            </a:r>
            <a:r>
              <a:rPr lang="en-US" dirty="0" smtClean="0"/>
              <a:t>was </a:t>
            </a:r>
            <a:r>
              <a:rPr lang="en-US" dirty="0"/>
              <a:t>to show that machine learning techniques can be used to predict whether a startup will eventually achieve a positive exit outcome or a negative exit outcome. </a:t>
            </a:r>
            <a:r>
              <a:rPr lang="en-US" dirty="0" smtClean="0">
                <a:solidFill>
                  <a:srgbClr val="00B050"/>
                </a:solidFill>
              </a:rPr>
              <a:t>✓</a:t>
            </a:r>
          </a:p>
          <a:p>
            <a:endParaRPr lang="en-US" dirty="0" smtClean="0">
              <a:solidFill>
                <a:srgbClr val="FFD147"/>
              </a:solidFill>
            </a:endParaRPr>
          </a:p>
          <a:p>
            <a:r>
              <a:rPr lang="en-US" dirty="0" smtClean="0"/>
              <a:t>Show </a:t>
            </a:r>
            <a:r>
              <a:rPr lang="en-US" dirty="0"/>
              <a:t>that Venture Capital investors can be replaced by </a:t>
            </a:r>
            <a:r>
              <a:rPr lang="en-US" dirty="0" smtClean="0"/>
              <a:t>computers </a:t>
            </a:r>
            <a:r>
              <a:rPr lang="en-US" dirty="0" smtClean="0">
                <a:solidFill>
                  <a:srgbClr val="FF0000"/>
                </a:solidFill>
              </a:rPr>
              <a:t>✗</a:t>
            </a:r>
            <a:endParaRPr lang="en-US" dirty="0" smtClean="0"/>
          </a:p>
        </p:txBody>
      </p:sp>
      <p:sp>
        <p:nvSpPr>
          <p:cNvPr id="4" name="Rectangle 3"/>
          <p:cNvSpPr/>
          <p:nvPr/>
        </p:nvSpPr>
        <p:spPr>
          <a:xfrm>
            <a:off x="768096" y="4581128"/>
            <a:ext cx="2165273" cy="400110"/>
          </a:xfrm>
          <a:prstGeom prst="rect">
            <a:avLst/>
          </a:prstGeom>
        </p:spPr>
        <p:txBody>
          <a:bodyPr wrap="none">
            <a:spAutoFit/>
          </a:bodyPr>
          <a:lstStyle/>
          <a:p>
            <a:r>
              <a:rPr lang="en-US" sz="2000" dirty="0">
                <a:solidFill>
                  <a:srgbClr val="FFD147"/>
                </a:solidFill>
              </a:rPr>
              <a:t>VC jobs are </a:t>
            </a:r>
            <a:r>
              <a:rPr lang="en-US" sz="2000" dirty="0" smtClean="0">
                <a:solidFill>
                  <a:srgbClr val="FFD147"/>
                </a:solidFill>
              </a:rPr>
              <a:t>safe</a:t>
            </a:r>
            <a:r>
              <a:rPr lang="is-IS" sz="2000" dirty="0" smtClean="0">
                <a:solidFill>
                  <a:srgbClr val="FFD147"/>
                </a:solidFill>
              </a:rPr>
              <a:t>…</a:t>
            </a:r>
            <a:endParaRPr lang="en-US" sz="2000" dirty="0">
              <a:solidFill>
                <a:srgbClr val="FFD147"/>
              </a:solidFill>
            </a:endParaRPr>
          </a:p>
        </p:txBody>
      </p:sp>
      <p:sp>
        <p:nvSpPr>
          <p:cNvPr id="5" name="Rectangle 4"/>
          <p:cNvSpPr/>
          <p:nvPr/>
        </p:nvSpPr>
        <p:spPr>
          <a:xfrm>
            <a:off x="2771800" y="4581128"/>
            <a:ext cx="1090620" cy="400110"/>
          </a:xfrm>
          <a:prstGeom prst="rect">
            <a:avLst/>
          </a:prstGeom>
        </p:spPr>
        <p:txBody>
          <a:bodyPr wrap="none">
            <a:spAutoFit/>
          </a:bodyPr>
          <a:lstStyle/>
          <a:p>
            <a:r>
              <a:rPr lang="en-US" sz="2000" dirty="0">
                <a:solidFill>
                  <a:srgbClr val="FFD147"/>
                </a:solidFill>
              </a:rPr>
              <a:t>(for now)</a:t>
            </a:r>
            <a:endParaRPr lang="en-US" sz="2000" dirty="0"/>
          </a:p>
        </p:txBody>
      </p:sp>
    </p:spTree>
    <p:extLst>
      <p:ext uri="{BB962C8B-B14F-4D97-AF65-F5344CB8AC3E}">
        <p14:creationId xmlns:p14="http://schemas.microsoft.com/office/powerpoint/2010/main" val="29734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lstStyle/>
          <a:p>
            <a:r>
              <a:rPr lang="en-US" dirty="0" smtClean="0"/>
              <a:t>Use this  model as a way to quickly shortlist ventures</a:t>
            </a:r>
          </a:p>
          <a:p>
            <a:r>
              <a:rPr lang="en-US" dirty="0" smtClean="0"/>
              <a:t>Iterate upon model with previously suggested improvements and in particular by collecting more data and exploring the value of a Bayesian Networks in this setting. </a:t>
            </a:r>
          </a:p>
        </p:txBody>
      </p:sp>
    </p:spTree>
    <p:extLst>
      <p:ext uri="{BB962C8B-B14F-4D97-AF65-F5344CB8AC3E}">
        <p14:creationId xmlns:p14="http://schemas.microsoft.com/office/powerpoint/2010/main" val="872530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 would be interested?</a:t>
            </a:r>
            <a:br>
              <a:rPr lang="en-US" dirty="0" smtClean="0"/>
            </a:br>
            <a:r>
              <a:rPr lang="en-US" sz="2200" dirty="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55348"/>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sz="half" idx="4294967295"/>
          </p:nvPr>
        </p:nvSpPr>
        <p:spPr>
          <a:xfrm>
            <a:off x="5384626" y="2578001"/>
            <a:ext cx="2673524" cy="3443287"/>
          </a:xfrm>
        </p:spPr>
        <p:txBody>
          <a:bodyPr>
            <a:normAutofit/>
          </a:bodyPr>
          <a:lstStyle/>
          <a:p>
            <a:pPr lvl="1"/>
            <a:r>
              <a:rPr lang="en-US" dirty="0" smtClean="0"/>
              <a:t>Maximize return on </a:t>
            </a:r>
            <a:r>
              <a:rPr lang="en-US" dirty="0"/>
              <a:t>assets through </a:t>
            </a:r>
            <a:r>
              <a:rPr lang="en-US" dirty="0" smtClean="0"/>
              <a:t>better identification </a:t>
            </a:r>
            <a:r>
              <a:rPr lang="en-US" dirty="0"/>
              <a:t>of high potential startups</a:t>
            </a:r>
          </a:p>
        </p:txBody>
      </p:sp>
    </p:spTree>
    <p:extLst>
      <p:ext uri="{BB962C8B-B14F-4D97-AF65-F5344CB8AC3E}">
        <p14:creationId xmlns:p14="http://schemas.microsoft.com/office/powerpoint/2010/main" val="2041150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FFFF">
                    <a:lumMod val="95000"/>
                    <a:lumOff val="5000"/>
                  </a:srgbClr>
                </a:solidFill>
              </a:rPr>
              <a:t>Who would be interested?</a:t>
            </a:r>
            <a:br>
              <a:rPr lang="en-US" dirty="0">
                <a:solidFill>
                  <a:srgbClr val="FFFFFF">
                    <a:lumMod val="95000"/>
                    <a:lumOff val="5000"/>
                  </a:srgbClr>
                </a:solidFill>
              </a:rPr>
            </a:br>
            <a:r>
              <a:rPr lang="en-US" sz="2200" dirty="0" smtClean="0">
                <a:solidFill>
                  <a:srgbClr val="FFFFFF">
                    <a:lumMod val="95000"/>
                    <a:lumOff val="5000"/>
                  </a:srgbClr>
                </a:solidFill>
              </a:rPr>
              <a:t> </a:t>
            </a:r>
            <a:endParaRPr lang="en-US" sz="2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4116641"/>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sz="half" idx="4294967295"/>
          </p:nvPr>
        </p:nvSpPr>
        <p:spPr>
          <a:xfrm>
            <a:off x="768096" y="3861048"/>
            <a:ext cx="2579768" cy="2865437"/>
          </a:xfrm>
        </p:spPr>
        <p:txBody>
          <a:bodyPr>
            <a:normAutofit/>
          </a:bodyPr>
          <a:lstStyle/>
          <a:p>
            <a:pPr lvl="1"/>
            <a:r>
              <a:rPr lang="en-US" smtClean="0"/>
              <a:t>Understand exit options</a:t>
            </a:r>
            <a:endParaRPr lang="en-US" dirty="0"/>
          </a:p>
        </p:txBody>
      </p:sp>
    </p:spTree>
    <p:extLst>
      <p:ext uri="{BB962C8B-B14F-4D97-AF65-F5344CB8AC3E}">
        <p14:creationId xmlns:p14="http://schemas.microsoft.com/office/powerpoint/2010/main" val="1606018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would be </a:t>
            </a:r>
            <a:r>
              <a:rPr lang="en-US" dirty="0" smtClean="0"/>
              <a:t>interested?</a:t>
            </a:r>
            <a:br>
              <a:rPr lang="en-US" dirty="0" smtClean="0"/>
            </a:br>
            <a:r>
              <a:rPr lang="en-US" sz="2200" dirty="0"/>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098413"/>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sz="half" idx="4294967295"/>
          </p:nvPr>
        </p:nvSpPr>
        <p:spPr>
          <a:xfrm>
            <a:off x="5404124" y="5157192"/>
            <a:ext cx="2571750" cy="942975"/>
          </a:xfrm>
        </p:spPr>
        <p:txBody>
          <a:bodyPr>
            <a:normAutofit/>
          </a:bodyPr>
          <a:lstStyle/>
          <a:p>
            <a:pPr lvl="1"/>
            <a:r>
              <a:rPr lang="en-US" dirty="0" smtClean="0"/>
              <a:t>Maximize return on effort through identification of high potential startups</a:t>
            </a:r>
          </a:p>
        </p:txBody>
      </p:sp>
      <p:sp>
        <p:nvSpPr>
          <p:cNvPr id="3" name="TextBox 2"/>
          <p:cNvSpPr txBox="1"/>
          <p:nvPr/>
        </p:nvSpPr>
        <p:spPr>
          <a:xfrm>
            <a:off x="4050174" y="5249674"/>
            <a:ext cx="1406604" cy="615553"/>
          </a:xfrm>
          <a:prstGeom prst="rect">
            <a:avLst/>
          </a:prstGeom>
          <a:noFill/>
        </p:spPr>
        <p:txBody>
          <a:bodyPr wrap="none" rtlCol="0">
            <a:spAutoFit/>
          </a:bodyPr>
          <a:lstStyle/>
          <a:p>
            <a:pPr algn="ctr"/>
            <a:r>
              <a:rPr lang="en-US" sz="1700" dirty="0" smtClean="0">
                <a:solidFill>
                  <a:schemeClr val="bg1"/>
                </a:solidFill>
              </a:rPr>
              <a:t>Support </a:t>
            </a:r>
          </a:p>
          <a:p>
            <a:pPr algn="ctr"/>
            <a:r>
              <a:rPr lang="en-US" sz="1700" dirty="0" smtClean="0">
                <a:solidFill>
                  <a:schemeClr val="bg1"/>
                </a:solidFill>
              </a:rPr>
              <a:t>Organizations</a:t>
            </a:r>
            <a:endParaRPr lang="en-US" sz="1700" dirty="0">
              <a:solidFill>
                <a:schemeClr val="bg1"/>
              </a:solidFill>
            </a:endParaRPr>
          </a:p>
        </p:txBody>
      </p:sp>
      <p:pic>
        <p:nvPicPr>
          <p:cNvPr id="10" name="Picture 9"/>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89675" y="4707283"/>
            <a:ext cx="1706297" cy="1706297"/>
          </a:xfrm>
          <a:prstGeom prst="rect">
            <a:avLst/>
          </a:prstGeom>
        </p:spPr>
      </p:pic>
    </p:spTree>
    <p:extLst>
      <p:ext uri="{BB962C8B-B14F-4D97-AF65-F5344CB8AC3E}">
        <p14:creationId xmlns:p14="http://schemas.microsoft.com/office/powerpoint/2010/main" val="1354344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problems</a:t>
            </a:r>
            <a:r>
              <a:rPr lang="en-US" dirty="0"/>
              <a:t/>
            </a:r>
            <a:br>
              <a:rPr lang="en-US" dirty="0"/>
            </a:br>
            <a:r>
              <a:rPr lang="en-US" sz="2200" dirty="0" smtClean="0"/>
              <a:t>Limited data &amp; </a:t>
            </a:r>
            <a:r>
              <a:rPr lang="en-US" sz="2400" dirty="0" smtClean="0"/>
              <a:t>Predicting </a:t>
            </a:r>
            <a:r>
              <a:rPr lang="en-US" sz="2400" dirty="0"/>
              <a:t>startup success/failure is difficult</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Previous </a:t>
            </a:r>
            <a:r>
              <a:rPr lang="en-US" dirty="0"/>
              <a:t>research in this area has had limited to work </a:t>
            </a:r>
            <a:r>
              <a:rPr lang="en-US" dirty="0" smtClean="0"/>
              <a:t>with</a:t>
            </a:r>
          </a:p>
          <a:p>
            <a:pPr marL="457200" indent="-457200">
              <a:buFont typeface="+mj-lt"/>
              <a:buAutoNum type="arabicPeriod"/>
            </a:pPr>
            <a:r>
              <a:rPr lang="en-US" dirty="0" smtClean="0"/>
              <a:t>Predicting startup success/failure is difficult, even for clever humans!</a:t>
            </a:r>
            <a:endParaRPr lang="en-US" sz="2000" dirty="0" smtClean="0"/>
          </a:p>
        </p:txBody>
      </p:sp>
    </p:spTree>
    <p:extLst>
      <p:ext uri="{BB962C8B-B14F-4D97-AF65-F5344CB8AC3E}">
        <p14:creationId xmlns:p14="http://schemas.microsoft.com/office/powerpoint/2010/main" val="128041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solution</a:t>
            </a:r>
            <a:br>
              <a:rPr lang="en-US" dirty="0" smtClean="0"/>
            </a:br>
            <a:r>
              <a:rPr lang="en-US" sz="2200" dirty="0" smtClean="0"/>
              <a:t> </a:t>
            </a:r>
            <a:r>
              <a:rPr lang="en-US" sz="2400" dirty="0"/>
              <a:t>CrunchBase + Machine </a:t>
            </a:r>
            <a:r>
              <a:rPr lang="en-US" sz="2400" dirty="0" smtClean="0"/>
              <a:t>Learning</a:t>
            </a:r>
            <a:endParaRPr lang="en-US" sz="2200" dirty="0"/>
          </a:p>
        </p:txBody>
      </p:sp>
      <p:sp>
        <p:nvSpPr>
          <p:cNvPr id="3" name="Content Placeholder 2"/>
          <p:cNvSpPr>
            <a:spLocks noGrp="1"/>
          </p:cNvSpPr>
          <p:nvPr>
            <p:ph idx="1"/>
          </p:nvPr>
        </p:nvSpPr>
        <p:spPr/>
        <p:txBody>
          <a:bodyPr>
            <a:normAutofit/>
          </a:bodyPr>
          <a:lstStyle/>
          <a:p>
            <a:r>
              <a:rPr lang="en-US" dirty="0" smtClean="0"/>
              <a:t>CrunchBase + Machine Learning</a:t>
            </a:r>
          </a:p>
          <a:p>
            <a:r>
              <a:rPr lang="en-US" dirty="0" smtClean="0"/>
              <a:t>Specifically, we try to predict whether a company will eventually classify as a positive exit outcome or a negative exit outcome, given its results after 3 years.</a:t>
            </a:r>
          </a:p>
        </p:txBody>
      </p:sp>
    </p:spTree>
    <p:extLst>
      <p:ext uri="{BB962C8B-B14F-4D97-AF65-F5344CB8AC3E}">
        <p14:creationId xmlns:p14="http://schemas.microsoft.com/office/powerpoint/2010/main" val="6554166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Custom 5">
      <a:dk1>
        <a:srgbClr val="000000"/>
      </a:dk1>
      <a:lt1>
        <a:srgbClr val="FFFFFF"/>
      </a:lt1>
      <a:dk2>
        <a:srgbClr val="252525"/>
      </a:dk2>
      <a:lt2>
        <a:srgbClr val="EEECE1"/>
      </a:lt2>
      <a:accent1>
        <a:srgbClr val="E84C22"/>
      </a:accent1>
      <a:accent2>
        <a:srgbClr val="FFBD47"/>
      </a:accent2>
      <a:accent3>
        <a:srgbClr val="FFD046"/>
      </a:accent3>
      <a:accent4>
        <a:srgbClr val="FF8427"/>
      </a:accent4>
      <a:accent5>
        <a:srgbClr val="CC9900"/>
      </a:accent5>
      <a:accent6>
        <a:srgbClr val="B22600"/>
      </a:accent6>
      <a:hlink>
        <a:srgbClr val="CC9900"/>
      </a:hlink>
      <a:folHlink>
        <a:srgbClr val="666699"/>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31090</TotalTime>
  <Words>2445</Words>
  <Application>Microsoft Macintosh PowerPoint</Application>
  <PresentationFormat>On-screen Show (4:3)</PresentationFormat>
  <Paragraphs>519</Paragraphs>
  <Slides>48</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Calibri</vt:lpstr>
      <vt:lpstr>Interstate Light</vt:lpstr>
      <vt:lpstr>Tw Cen MT</vt:lpstr>
      <vt:lpstr>Tw Cen MT Condensed</vt:lpstr>
      <vt:lpstr>Wingdings 3</vt:lpstr>
      <vt:lpstr>Arial</vt:lpstr>
      <vt:lpstr>Integral</vt:lpstr>
      <vt:lpstr>Predicting Startup exits</vt:lpstr>
      <vt:lpstr>Only 25% of  venture-backed startups succeed</vt:lpstr>
      <vt:lpstr>Objective   </vt:lpstr>
      <vt:lpstr>What is an exit? From Venture Capital’s perspective</vt:lpstr>
      <vt:lpstr>Who would be interested?  </vt:lpstr>
      <vt:lpstr>Who would be interested?  </vt:lpstr>
      <vt:lpstr>Who would be interested?  </vt:lpstr>
      <vt:lpstr>The problems Limited data &amp; Predicting startup success/failure is difficult</vt:lpstr>
      <vt:lpstr>The solution  CrunchBase + Machine Learning</vt:lpstr>
      <vt:lpstr>Data wrangling</vt:lpstr>
      <vt:lpstr>Data wrangling SQL To Pandas Data frames</vt:lpstr>
      <vt:lpstr>Data wrangling Pandas to features</vt:lpstr>
      <vt:lpstr>Dataset 43,298 samples and Plenty of missing data</vt:lpstr>
      <vt:lpstr>Potential Future Improvements  </vt:lpstr>
      <vt:lpstr>Exploratory data analysis</vt:lpstr>
      <vt:lpstr>Category distribution Most of sample consists of internet or software related startups</vt:lpstr>
      <vt:lpstr>Exits by Type  </vt:lpstr>
      <vt:lpstr>Exits by Type  underrepresentation of closed startups; biased Data!</vt:lpstr>
      <vt:lpstr>Exits by Type  Significant class imbalance</vt:lpstr>
      <vt:lpstr>Positive Exits by Category  Most of the positive exits are from software and Internet startups</vt:lpstr>
      <vt:lpstr>Exits by Category  Security startups are the most likely to achieve a positive exit</vt:lpstr>
      <vt:lpstr>Average months to positive exit Security startups are the most likely to achieve a positive exit</vt:lpstr>
      <vt:lpstr>Results after 3 years   </vt:lpstr>
      <vt:lpstr>Correlation Between results  after 3 years </vt:lpstr>
      <vt:lpstr>Machine learning</vt:lpstr>
      <vt:lpstr>SMOTE Synthetic Minority Over-sampling Technique</vt:lpstr>
      <vt:lpstr>SMOTE Synthetic Minority Over-sampling Technique</vt:lpstr>
      <vt:lpstr>Naïve Bayes Base model</vt:lpstr>
      <vt:lpstr>Naïve Bayes Confusion Matrix</vt:lpstr>
      <vt:lpstr>Naïve Bayes Confusion Matrix</vt:lpstr>
      <vt:lpstr>Naïve Bayes Confusion Matrix</vt:lpstr>
      <vt:lpstr>Naïve Bayes Precision</vt:lpstr>
      <vt:lpstr>Naïve Bayes Precision</vt:lpstr>
      <vt:lpstr>Naïve Bayes Recall</vt:lpstr>
      <vt:lpstr>Naïve Bayes Recall</vt:lpstr>
      <vt:lpstr>Ensemble Model Naïve Bayes, Decision Tree, Random Forests, Gradient Boosting</vt:lpstr>
      <vt:lpstr>Ensemble Model Naïve Bayes, Decision Tree, Random Forests, Gradient Boosting</vt:lpstr>
      <vt:lpstr>Ensemble Model Naïve Bayes, Decision Tree, Random Forests, Gradient Boosting</vt:lpstr>
      <vt:lpstr>Ensemble Model Naïve Bayes, Decision Tree, Random Forests, Gradient Boosting</vt:lpstr>
      <vt:lpstr>Ensemble Model Naïve Bayes, Decision Tree, Random Forests, Gradient Boosting</vt:lpstr>
      <vt:lpstr>Ensemble Model MNB, Decision Tree, Random Forests, Gradient Boosting</vt:lpstr>
      <vt:lpstr>Ensemble Model MNB, Decision Tree, Random Forests, Gradient Boosting</vt:lpstr>
      <vt:lpstr>Examples of Successful predictions  in testing data</vt:lpstr>
      <vt:lpstr>Error Analysis poor job of identifying positive exits across all sectors</vt:lpstr>
      <vt:lpstr>Potential Future Improvements  </vt:lpstr>
      <vt:lpstr>Conclusions</vt:lpstr>
      <vt:lpstr>Conclusions</vt:lpstr>
      <vt:lpstr>Recommendations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Farooq Qaiser</dc:creator>
  <cp:lastModifiedBy>Farooq Qaiser</cp:lastModifiedBy>
  <cp:revision>392</cp:revision>
  <dcterms:created xsi:type="dcterms:W3CDTF">2017-01-15T20:49:13Z</dcterms:created>
  <dcterms:modified xsi:type="dcterms:W3CDTF">2017-02-21T15:25:17Z</dcterms:modified>
</cp:coreProperties>
</file>